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4" r:id="rId1"/>
  </p:sldMasterIdLst>
  <p:notesMasterIdLst>
    <p:notesMasterId r:id="rId49"/>
  </p:notesMasterIdLst>
  <p:sldIdLst>
    <p:sldId id="256" r:id="rId2"/>
    <p:sldId id="257" r:id="rId3"/>
    <p:sldId id="258" r:id="rId4"/>
    <p:sldId id="292" r:id="rId5"/>
    <p:sldId id="293" r:id="rId6"/>
    <p:sldId id="295" r:id="rId7"/>
    <p:sldId id="294" r:id="rId8"/>
    <p:sldId id="296" r:id="rId9"/>
    <p:sldId id="297" r:id="rId10"/>
    <p:sldId id="298" r:id="rId11"/>
    <p:sldId id="301" r:id="rId12"/>
    <p:sldId id="302" r:id="rId13"/>
    <p:sldId id="303" r:id="rId14"/>
    <p:sldId id="299" r:id="rId15"/>
    <p:sldId id="300" r:id="rId16"/>
    <p:sldId id="304" r:id="rId17"/>
    <p:sldId id="305" r:id="rId18"/>
    <p:sldId id="307" r:id="rId19"/>
    <p:sldId id="306" r:id="rId20"/>
    <p:sldId id="309" r:id="rId21"/>
    <p:sldId id="310" r:id="rId22"/>
    <p:sldId id="329" r:id="rId23"/>
    <p:sldId id="330" r:id="rId24"/>
    <p:sldId id="331" r:id="rId25"/>
    <p:sldId id="311" r:id="rId26"/>
    <p:sldId id="312" r:id="rId27"/>
    <p:sldId id="313" r:id="rId28"/>
    <p:sldId id="308" r:id="rId29"/>
    <p:sldId id="271" r:id="rId30"/>
    <p:sldId id="272" r:id="rId31"/>
    <p:sldId id="273" r:id="rId32"/>
    <p:sldId id="314" r:id="rId33"/>
    <p:sldId id="276" r:id="rId34"/>
    <p:sldId id="315" r:id="rId35"/>
    <p:sldId id="316" r:id="rId36"/>
    <p:sldId id="318" r:id="rId37"/>
    <p:sldId id="317" r:id="rId38"/>
    <p:sldId id="320" r:id="rId39"/>
    <p:sldId id="277" r:id="rId40"/>
    <p:sldId id="278" r:id="rId41"/>
    <p:sldId id="280" r:id="rId42"/>
    <p:sldId id="281" r:id="rId43"/>
    <p:sldId id="321" r:id="rId44"/>
    <p:sldId id="326" r:id="rId45"/>
    <p:sldId id="327" r:id="rId46"/>
    <p:sldId id="328" r:id="rId47"/>
    <p:sldId id="325" r:id="rId4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верхнього колонтитула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UA"/>
          </a:p>
        </p:txBody>
      </p:sp>
      <p:sp>
        <p:nvSpPr>
          <p:cNvPr id="3" name="Місце для дати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7E1C40-6406-437A-A9A8-514CE4F0EA73}" type="datetimeFigureOut">
              <a:rPr lang="ru-UA" smtClean="0"/>
              <a:t>22.04.2023</a:t>
            </a:fld>
            <a:endParaRPr lang="ru-UA"/>
          </a:p>
        </p:txBody>
      </p:sp>
      <p:sp>
        <p:nvSpPr>
          <p:cNvPr id="4" name="Місце для зображення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UA"/>
          </a:p>
        </p:txBody>
      </p:sp>
      <p:sp>
        <p:nvSpPr>
          <p:cNvPr id="5" name="Місце для нотаток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ru-UA"/>
          </a:p>
        </p:txBody>
      </p:sp>
      <p:sp>
        <p:nvSpPr>
          <p:cNvPr id="6" name="Місце для нижнього колонтитула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UA"/>
          </a:p>
        </p:txBody>
      </p:sp>
      <p:sp>
        <p:nvSpPr>
          <p:cNvPr id="7" name="Місце для номера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AD96C4-1B6A-40D7-9719-6185B77A0141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42048120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AD96C4-1B6A-40D7-9719-6185B77A0141}" type="slidenum">
              <a:rPr lang="ru-UA" smtClean="0"/>
              <a:t>1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28421677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AD96C4-1B6A-40D7-9719-6185B77A0141}" type="slidenum">
              <a:rPr lang="ru-UA" smtClean="0"/>
              <a:t>23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32809282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AD96C4-1B6A-40D7-9719-6185B77A0141}" type="slidenum">
              <a:rPr lang="ru-UA" smtClean="0"/>
              <a:t>28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22824512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и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uk-UA"/>
              <a:t>Клацніть, щоб редагувати стиль зразка підзаголовка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AA24C-B737-4C82-88B0-815318244604}" type="datetime1">
              <a:rPr lang="ru-UA" smtClean="0"/>
              <a:t>22.04.2023</a:t>
            </a:fld>
            <a:endParaRPr lang="ru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2B57576-A18B-4F5B-90B8-F88C6C9850D3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19080512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Назва та пі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4B80F-452F-4D87-8EB0-FB199184F197}" type="datetime1">
              <a:rPr lang="ru-UA" smtClean="0"/>
              <a:t>22.04.2023</a:t>
            </a:fld>
            <a:endParaRPr lang="ru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2B57576-A18B-4F5B-90B8-F88C6C9850D3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7861288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з підписо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B82E5-899A-4832-9D6F-30F92FB7EFD6}" type="datetime1">
              <a:rPr lang="ru-UA" smtClean="0"/>
              <a:t>22.04.2023</a:t>
            </a:fld>
            <a:endParaRPr lang="ru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2B57576-A18B-4F5B-90B8-F88C6C9850D3}" type="slidenum">
              <a:rPr lang="ru-UA" smtClean="0"/>
              <a:t>‹#›</a:t>
            </a:fld>
            <a:endParaRPr lang="ru-UA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2341018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ка назв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2601C1-323E-4953-9285-0FE14F5D682F}" type="datetime1">
              <a:rPr lang="ru-UA" smtClean="0"/>
              <a:t>22.04.2023</a:t>
            </a:fld>
            <a:endParaRPr lang="ru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2B57576-A18B-4F5B-90B8-F88C6C9850D3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848329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ка назви цитат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B4C63-C518-4C44-B0EF-C270BC5D3295}" type="datetime1">
              <a:rPr lang="ru-UA" smtClean="0"/>
              <a:t>22.04.2023</a:t>
            </a:fld>
            <a:endParaRPr lang="ru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2B57576-A18B-4F5B-90B8-F88C6C9850D3}" type="slidenum">
              <a:rPr lang="ru-UA" smtClean="0"/>
              <a:t>‹#›</a:t>
            </a:fld>
            <a:endParaRPr lang="ru-UA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447840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Істина/хибніст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29B38-8FAF-4331-93DA-146507BE3A71}" type="datetime1">
              <a:rPr lang="ru-UA" smtClean="0"/>
              <a:t>22.04.2023</a:t>
            </a:fld>
            <a:endParaRPr lang="ru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2B57576-A18B-4F5B-90B8-F88C6C9850D3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39767309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і вертикальни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A01C6-FB40-4970-AD89-D5EA667C1A01}" type="datetime1">
              <a:rPr lang="ru-UA" smtClean="0"/>
              <a:t>22.04.2023</a:t>
            </a:fld>
            <a:endParaRPr lang="ru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57576-A18B-4F5B-90B8-F88C6C9850D3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67512819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ий заголовок і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E7EB0-8095-451B-8587-775FC8259C85}" type="datetime1">
              <a:rPr lang="ru-UA" smtClean="0"/>
              <a:t>22.04.2023</a:t>
            </a:fld>
            <a:endParaRPr lang="ru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57576-A18B-4F5B-90B8-F88C6C9850D3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1256035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Назва та вмі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8D8FB-488F-47D7-BF16-214B367F4FE9}" type="datetime1">
              <a:rPr lang="ru-UA" smtClean="0"/>
              <a:t>22.04.2023</a:t>
            </a:fld>
            <a:endParaRPr lang="ru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57576-A18B-4F5B-90B8-F88C6C9850D3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26742020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Назва розділ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50032-FD68-48DD-A24D-1A21D8D598FE}" type="datetime1">
              <a:rPr lang="ru-UA" smtClean="0"/>
              <a:t>22.04.2023</a:t>
            </a:fld>
            <a:endParaRPr lang="ru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2B57576-A18B-4F5B-90B8-F88C6C9850D3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5235658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’єкт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CE5CB-7F2D-4CC7-AAB2-D6B7DE78F404}" type="datetime1">
              <a:rPr lang="ru-UA" smtClean="0"/>
              <a:t>22.04.2023</a:t>
            </a:fld>
            <a:endParaRPr lang="ru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2B57576-A18B-4F5B-90B8-F88C6C9850D3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33176364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Порівнянн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312B17-D4B4-4660-BC62-134E393A5CEB}" type="datetime1">
              <a:rPr lang="ru-UA" smtClean="0"/>
              <a:t>22.04.2023</a:t>
            </a:fld>
            <a:endParaRPr lang="ru-U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2B57576-A18B-4F5B-90B8-F88C6C9850D3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12361575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Лише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72F2C-C9D5-46B2-878A-471A71B295F7}" type="datetime1">
              <a:rPr lang="ru-UA" smtClean="0"/>
              <a:t>22.04.2023</a:t>
            </a:fld>
            <a:endParaRPr lang="ru-U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57576-A18B-4F5B-90B8-F88C6C9850D3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34142646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и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2B908-4972-42F6-8B7C-686909288B64}" type="datetime1">
              <a:rPr lang="ru-UA" smtClean="0"/>
              <a:t>22.04.2023</a:t>
            </a:fld>
            <a:endParaRPr lang="ru-U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57576-A18B-4F5B-90B8-F88C6C9850D3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28661167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Вміст і пі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190FA-DBCE-4AD1-AB02-1FABB6FEC578}" type="datetime1">
              <a:rPr lang="ru-UA" smtClean="0"/>
              <a:t>22.04.2023</a:t>
            </a:fld>
            <a:endParaRPr lang="ru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57576-A18B-4F5B-90B8-F88C6C9850D3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20673381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і пі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uk-UA"/>
              <a:t>Клацніть піктограму, щоб додати зображення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F3CAB-2391-4133-81A9-65F8BC64483D}" type="datetime1">
              <a:rPr lang="ru-UA" smtClean="0"/>
              <a:t>22.04.2023</a:t>
            </a:fld>
            <a:endParaRPr lang="ru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2B57576-A18B-4F5B-90B8-F88C6C9850D3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12787926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157"/>
            <a:ext cx="2356674" cy="6853096"/>
            <a:chOff x="6627813" y="195610"/>
            <a:chExt cx="1952625" cy="5678141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5610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553D83-FFAF-4077-AF69-DC12EDF5336B}" type="datetime1">
              <a:rPr lang="ru-UA" smtClean="0"/>
              <a:t>22.04.2023</a:t>
            </a:fld>
            <a:endParaRPr lang="ru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2B57576-A18B-4F5B-90B8-F88C6C9850D3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13060767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5" r:id="rId1"/>
    <p:sldLayoutId id="2147483786" r:id="rId2"/>
    <p:sldLayoutId id="2147483787" r:id="rId3"/>
    <p:sldLayoutId id="2147483788" r:id="rId4"/>
    <p:sldLayoutId id="2147483789" r:id="rId5"/>
    <p:sldLayoutId id="2147483790" r:id="rId6"/>
    <p:sldLayoutId id="2147483791" r:id="rId7"/>
    <p:sldLayoutId id="2147483792" r:id="rId8"/>
    <p:sldLayoutId id="2147483793" r:id="rId9"/>
    <p:sldLayoutId id="2147483794" r:id="rId10"/>
    <p:sldLayoutId id="2147483795" r:id="rId11"/>
    <p:sldLayoutId id="2147483796" r:id="rId12"/>
    <p:sldLayoutId id="2147483797" r:id="rId13"/>
    <p:sldLayoutId id="2147483798" r:id="rId14"/>
    <p:sldLayoutId id="2147483799" r:id="rId15"/>
    <p:sldLayoutId id="2147483800" r:id="rId1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2">
              <a:lumMod val="7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microsoft.com/office/2007/relationships/media" Target="../media/media2.mp4"/><Relationship Id="rId7" Type="http://schemas.openxmlformats.org/officeDocument/2006/relationships/image" Target="../media/image1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6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troustrup.com/bs_faq2.html#virtual-ctor" TargetMode="External"/><Relationship Id="rId3" Type="http://schemas.openxmlformats.org/officeDocument/2006/relationships/hyperlink" Target="https://www.amazon.com/Richard-Helm/e/B000AQ1ZP8/ref=dp_byline_cont_book_2" TargetMode="External"/><Relationship Id="rId7" Type="http://schemas.openxmlformats.org/officeDocument/2006/relationships/hyperlink" Target="https://en.cppreference.com/" TargetMode="External"/><Relationship Id="rId2" Type="http://schemas.openxmlformats.org/officeDocument/2006/relationships/hyperlink" Target="https://www.amazon.com/Erich-Gamma/e/B000AQ3QWI/ref=dp_byline_cont_book_1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amazon.com/s/ref=dp_byline_sr_book_5?ie=UTF8&amp;field-author=Grady+Booch&amp;text=Grady+Booch&amp;sort=relevancerank&amp;search-alias=books" TargetMode="External"/><Relationship Id="rId5" Type="http://schemas.openxmlformats.org/officeDocument/2006/relationships/hyperlink" Target="https://www.amazon.com/John-Vlissides/e/B000AQ4MV2/ref=dp_byline_cont_book_4" TargetMode="External"/><Relationship Id="rId4" Type="http://schemas.openxmlformats.org/officeDocument/2006/relationships/hyperlink" Target="https://www.amazon.com/Ralph-Johnson/e/B000AQ6RMY/ref=dp_byline_cont_book_3" TargetMode="External"/><Relationship Id="rId9" Type="http://schemas.openxmlformats.org/officeDocument/2006/relationships/hyperlink" Target="https://www.stroustrup.com/index.html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microsoft.com/office/2007/relationships/media" Target="../media/media5.mp4"/><Relationship Id="rId7" Type="http://schemas.openxmlformats.org/officeDocument/2006/relationships/image" Target="../media/image21.pn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20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5.mp4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8F98B6-3580-7023-7A67-3666CD7DB4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err="1"/>
              <a:t>Взірці</a:t>
            </a:r>
            <a:r>
              <a:rPr lang="ru-RU" dirty="0"/>
              <a:t> </a:t>
            </a:r>
            <a:r>
              <a:rPr lang="ru-RU" dirty="0" err="1"/>
              <a:t>проектування</a:t>
            </a:r>
            <a:endParaRPr lang="ru-UA" dirty="0"/>
          </a:p>
        </p:txBody>
      </p:sp>
      <p:sp>
        <p:nvSpPr>
          <p:cNvPr id="3" name="Підзаголовок 2">
            <a:extLst>
              <a:ext uri="{FF2B5EF4-FFF2-40B4-BE49-F238E27FC236}">
                <a16:creationId xmlns:a16="http://schemas.microsoft.com/office/drawing/2014/main" id="{E2327CB1-4FA1-46AF-012B-A372B7D1FC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89213" y="4777381"/>
            <a:ext cx="8915399" cy="1126283"/>
          </a:xfrm>
        </p:spPr>
        <p:txBody>
          <a:bodyPr>
            <a:normAutofit lnSpcReduction="10000"/>
          </a:bodyPr>
          <a:lstStyle/>
          <a:p>
            <a:r>
              <a:rPr lang="ru-RU" dirty="0" err="1"/>
              <a:t>Фабричний</a:t>
            </a:r>
            <a:r>
              <a:rPr lang="ru-RU" dirty="0"/>
              <a:t> метод та Абстрактна фабрика</a:t>
            </a:r>
          </a:p>
          <a:p>
            <a:endParaRPr lang="ru-RU" dirty="0"/>
          </a:p>
          <a:p>
            <a:pPr algn="r"/>
            <a:r>
              <a:rPr lang="ru-RU" dirty="0"/>
              <a:t>Зимовець Руслан (ІПЗ-3)</a:t>
            </a:r>
            <a:endParaRPr lang="ru-UA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F6D223B-66FB-373D-85D3-809A2FB902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7149" y="2080621"/>
            <a:ext cx="2277463" cy="151771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8E6191-4981-D853-0CC2-D7553405BC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57576-A18B-4F5B-90B8-F88C6C9850D3}" type="slidenum">
              <a:rPr lang="ru-UA" smtClean="0"/>
              <a:t>1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39612592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5D20E1-2737-20F6-E75D-1061E1D62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Шляхи </a:t>
            </a:r>
            <a:r>
              <a:rPr lang="ru-RU" dirty="0" err="1"/>
              <a:t>реалізації</a:t>
            </a:r>
            <a:endParaRPr lang="ru-UA" dirty="0"/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F489DFC3-B94F-1D25-B5C6-055CD095D5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err="1"/>
              <a:t>Фабричний</a:t>
            </a:r>
            <a:r>
              <a:rPr lang="ru-RU" dirty="0"/>
              <a:t> метод за </a:t>
            </a:r>
            <a:r>
              <a:rPr lang="ru-RU" dirty="0" err="1"/>
              <a:t>замовчуванням</a:t>
            </a:r>
            <a:endParaRPr lang="ru-RU" dirty="0"/>
          </a:p>
          <a:p>
            <a:r>
              <a:rPr lang="ru-RU" dirty="0" err="1"/>
              <a:t>Ліниве</a:t>
            </a:r>
            <a:r>
              <a:rPr lang="ru-RU" dirty="0"/>
              <a:t> </a:t>
            </a:r>
            <a:r>
              <a:rPr lang="ru-RU" dirty="0" err="1"/>
              <a:t>створення</a:t>
            </a:r>
            <a:r>
              <a:rPr lang="ru-RU" dirty="0"/>
              <a:t> </a:t>
            </a:r>
            <a:r>
              <a:rPr lang="ru-RU" dirty="0" err="1"/>
              <a:t>об’єктів</a:t>
            </a:r>
            <a:endParaRPr lang="ru-RU" dirty="0"/>
          </a:p>
          <a:p>
            <a:r>
              <a:rPr lang="ru-RU" dirty="0" err="1"/>
              <a:t>Узагальнене</a:t>
            </a:r>
            <a:r>
              <a:rPr lang="ru-RU" dirty="0"/>
              <a:t> </a:t>
            </a:r>
            <a:r>
              <a:rPr lang="ru-RU" dirty="0" err="1"/>
              <a:t>програмування</a:t>
            </a:r>
            <a:r>
              <a:rPr lang="ru-RU" dirty="0"/>
              <a:t> для </a:t>
            </a:r>
            <a:r>
              <a:rPr lang="ru-RU" dirty="0" err="1"/>
              <a:t>уникнення</a:t>
            </a:r>
            <a:r>
              <a:rPr lang="ru-RU" dirty="0"/>
              <a:t> </a:t>
            </a:r>
            <a:r>
              <a:rPr lang="ru-RU" dirty="0" err="1"/>
              <a:t>наслідування</a:t>
            </a:r>
            <a:endParaRPr lang="ru-RU" dirty="0"/>
          </a:p>
          <a:p>
            <a:r>
              <a:rPr lang="ru-RU" dirty="0" err="1"/>
              <a:t>Параметризовані</a:t>
            </a:r>
            <a:r>
              <a:rPr lang="ru-RU" dirty="0"/>
              <a:t> </a:t>
            </a:r>
            <a:r>
              <a:rPr lang="ru-RU" dirty="0" err="1"/>
              <a:t>фабричні</a:t>
            </a:r>
            <a:r>
              <a:rPr lang="ru-RU" dirty="0"/>
              <a:t> </a:t>
            </a:r>
            <a:r>
              <a:rPr lang="ru-RU" dirty="0" err="1"/>
              <a:t>методи</a:t>
            </a:r>
            <a:endParaRPr lang="ru-U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703EB5-45A8-00C7-EC1C-F95D22E7A3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57576-A18B-4F5B-90B8-F88C6C9850D3}" type="slidenum">
              <a:rPr lang="ru-UA" smtClean="0"/>
              <a:t>10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38009137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FF5DDFF-B15F-EB81-BF90-1E5D9BDA3D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Фабричний</a:t>
            </a:r>
            <a:r>
              <a:rPr lang="ru-RU" dirty="0"/>
              <a:t> метод за </a:t>
            </a:r>
            <a:r>
              <a:rPr lang="ru-RU" dirty="0" err="1"/>
              <a:t>замовчуванням</a:t>
            </a:r>
            <a:endParaRPr lang="ru-UA" dirty="0"/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4AEFE37A-3AF1-DED6-3DD5-3712AF0C16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Яку </a:t>
            </a:r>
            <a:r>
              <a:rPr lang="ru-RU" dirty="0" err="1"/>
              <a:t>реалізацію</a:t>
            </a:r>
            <a:r>
              <a:rPr lang="ru-RU" dirty="0"/>
              <a:t> обрати?</a:t>
            </a:r>
            <a:endParaRPr lang="ru-UA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E63820-B997-68C7-076F-A514EBE71258}"/>
              </a:ext>
            </a:extLst>
          </p:cNvPr>
          <p:cNvSpPr txBox="1"/>
          <p:nvPr/>
        </p:nvSpPr>
        <p:spPr>
          <a:xfrm>
            <a:off x="2815455" y="2906606"/>
            <a:ext cx="609442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class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latin typeface="Cascadia Mono" panose="020B0609020000020004" pitchFamily="49" charset="0"/>
              </a:rPr>
              <a:t>Creator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{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: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virtual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latin typeface="Cascadia Mono" panose="020B0609020000020004" pitchFamily="49" charset="0"/>
              </a:rPr>
              <a:t>Product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*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CreateProduct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() = 0;</a:t>
            </a:r>
          </a:p>
          <a:p>
            <a:r>
              <a:rPr lang="ru-UA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};</a:t>
            </a:r>
            <a:endParaRPr lang="ru-UA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031A89-760B-1E19-D9BA-C880D26F5AEC}"/>
              </a:ext>
            </a:extLst>
          </p:cNvPr>
          <p:cNvSpPr txBox="1"/>
          <p:nvPr/>
        </p:nvSpPr>
        <p:spPr>
          <a:xfrm>
            <a:off x="2815455" y="4512065"/>
            <a:ext cx="811963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class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latin typeface="Cascadia Mono" panose="020B0609020000020004" pitchFamily="49" charset="0"/>
              </a:rPr>
              <a:t>Creator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{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: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virtual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latin typeface="Cascadia Mono" panose="020B0609020000020004" pitchFamily="49" charset="0"/>
              </a:rPr>
              <a:t>Product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*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CreateProduct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() {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</a:rPr>
              <a:t>/*DEFAULT ACTIONS*/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}</a:t>
            </a:r>
          </a:p>
          <a:p>
            <a:r>
              <a:rPr lang="ru-UA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};</a:t>
            </a:r>
            <a:endParaRPr lang="ru-U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DB1362-19FE-DCE5-78A0-64A69692E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57576-A18B-4F5B-90B8-F88C6C9850D3}" type="slidenum">
              <a:rPr lang="ru-UA" smtClean="0"/>
              <a:t>11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12436100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5A74D4A-2B0A-6F60-3553-83B1602C8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Порівняння</a:t>
            </a:r>
            <a:r>
              <a:rPr lang="ru-RU" dirty="0"/>
              <a:t> </a:t>
            </a:r>
            <a:r>
              <a:rPr lang="ru-RU" dirty="0" err="1"/>
              <a:t>реалізацій</a:t>
            </a:r>
            <a:endParaRPr lang="ru-UA" dirty="0"/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79AAA328-E695-DC24-7E09-6F26F4DF90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err="1"/>
              <a:t>Обидві</a:t>
            </a:r>
            <a:r>
              <a:rPr lang="ru-RU" dirty="0"/>
              <a:t> </a:t>
            </a:r>
            <a:r>
              <a:rPr lang="ru-RU" dirty="0" err="1"/>
              <a:t>реалізації</a:t>
            </a:r>
            <a:r>
              <a:rPr lang="ru-RU" dirty="0"/>
              <a:t> широко </a:t>
            </a:r>
            <a:r>
              <a:rPr lang="ru-RU" dirty="0" err="1"/>
              <a:t>використовуються</a:t>
            </a:r>
            <a:r>
              <a:rPr lang="ru-RU" dirty="0"/>
              <a:t>.</a:t>
            </a:r>
          </a:p>
          <a:p>
            <a:r>
              <a:rPr lang="ru-RU" dirty="0"/>
              <a:t>Головна </a:t>
            </a:r>
            <a:r>
              <a:rPr lang="ru-RU" dirty="0" err="1"/>
              <a:t>різниця</a:t>
            </a:r>
            <a:r>
              <a:rPr lang="ru-RU" dirty="0"/>
              <a:t> у тому, </a:t>
            </a:r>
            <a:r>
              <a:rPr lang="ru-RU" dirty="0" err="1"/>
              <a:t>що</a:t>
            </a:r>
            <a:r>
              <a:rPr lang="ru-RU" dirty="0"/>
              <a:t> </a:t>
            </a:r>
            <a:r>
              <a:rPr lang="ru-RU" dirty="0" err="1"/>
              <a:t>варіант</a:t>
            </a:r>
            <a:r>
              <a:rPr lang="ru-RU" dirty="0"/>
              <a:t> з </a:t>
            </a:r>
            <a:r>
              <a:rPr lang="ru-RU" dirty="0" err="1"/>
              <a:t>фабричним</a:t>
            </a:r>
            <a:r>
              <a:rPr lang="ru-RU" dirty="0"/>
              <a:t> методом за </a:t>
            </a:r>
            <a:r>
              <a:rPr lang="ru-RU" dirty="0" err="1"/>
              <a:t>замовчуванням</a:t>
            </a:r>
            <a:r>
              <a:rPr lang="ru-RU" dirty="0"/>
              <a:t> НЕ ВИМАГАЄ </a:t>
            </a:r>
            <a:r>
              <a:rPr lang="ru-RU" dirty="0" err="1"/>
              <a:t>від</a:t>
            </a:r>
            <a:r>
              <a:rPr lang="ru-RU" dirty="0"/>
              <a:t> </a:t>
            </a:r>
            <a:r>
              <a:rPr lang="ru-RU" dirty="0" err="1"/>
              <a:t>користувача</a:t>
            </a:r>
            <a:r>
              <a:rPr lang="ru-RU" dirty="0"/>
              <a:t> </a:t>
            </a:r>
            <a:r>
              <a:rPr lang="ru-RU" dirty="0" err="1"/>
              <a:t>наслідування</a:t>
            </a:r>
            <a:r>
              <a:rPr lang="ru-RU" dirty="0"/>
              <a:t> </a:t>
            </a:r>
            <a:r>
              <a:rPr lang="ru-RU" dirty="0" err="1"/>
              <a:t>від</a:t>
            </a:r>
            <a:r>
              <a:rPr lang="ru-RU" dirty="0"/>
              <a:t> </a:t>
            </a:r>
            <a:r>
              <a:rPr lang="ru-RU" dirty="0" err="1"/>
              <a:t>цього</a:t>
            </a:r>
            <a:r>
              <a:rPr lang="ru-RU" dirty="0"/>
              <a:t> </a:t>
            </a:r>
            <a:r>
              <a:rPr lang="ru-RU" dirty="0" err="1"/>
              <a:t>класу</a:t>
            </a:r>
            <a:r>
              <a:rPr lang="ru-RU" dirty="0"/>
              <a:t>. </a:t>
            </a:r>
          </a:p>
          <a:p>
            <a:r>
              <a:rPr lang="ru-RU" dirty="0"/>
              <a:t>Через </a:t>
            </a:r>
            <a:r>
              <a:rPr lang="ru-RU" dirty="0" err="1"/>
              <a:t>це</a:t>
            </a:r>
            <a:r>
              <a:rPr lang="ru-RU" dirty="0"/>
              <a:t>, </a:t>
            </a:r>
            <a:r>
              <a:rPr lang="ru-RU" dirty="0" err="1"/>
              <a:t>об’єкти</a:t>
            </a:r>
            <a:r>
              <a:rPr lang="ru-RU" dirty="0"/>
              <a:t> </a:t>
            </a:r>
            <a:r>
              <a:rPr lang="ru-RU" dirty="0" err="1"/>
              <a:t>класу</a:t>
            </a:r>
            <a:r>
              <a:rPr lang="ru-RU" dirty="0"/>
              <a:t> </a:t>
            </a:r>
            <a:r>
              <a:rPr lang="ru-RU" dirty="0" err="1"/>
              <a:t>із</a:t>
            </a:r>
            <a:r>
              <a:rPr lang="ru-RU" dirty="0"/>
              <a:t> </a:t>
            </a:r>
            <a:r>
              <a:rPr lang="ru-RU" dirty="0" err="1"/>
              <a:t>замовчуванням</a:t>
            </a:r>
            <a:r>
              <a:rPr lang="ru-RU" dirty="0"/>
              <a:t> </a:t>
            </a:r>
            <a:r>
              <a:rPr lang="ru-RU" dirty="0" err="1"/>
              <a:t>можна</a:t>
            </a:r>
            <a:r>
              <a:rPr lang="ru-RU" dirty="0"/>
              <a:t> </a:t>
            </a:r>
            <a:r>
              <a:rPr lang="ru-RU" dirty="0" err="1"/>
              <a:t>безпосередньо</a:t>
            </a:r>
            <a:r>
              <a:rPr lang="ru-RU" dirty="0"/>
              <a:t> </a:t>
            </a:r>
            <a:r>
              <a:rPr lang="ru-RU" dirty="0" err="1"/>
              <a:t>використовувати</a:t>
            </a:r>
            <a:r>
              <a:rPr lang="ru-RU" dirty="0"/>
              <a:t>, </a:t>
            </a:r>
            <a:r>
              <a:rPr lang="ru-RU" dirty="0" err="1"/>
              <a:t>погодившись</a:t>
            </a:r>
            <a:r>
              <a:rPr lang="ru-RU" dirty="0"/>
              <a:t> на </a:t>
            </a:r>
            <a:r>
              <a:rPr lang="ru-RU" dirty="0" err="1"/>
              <a:t>замовчування</a:t>
            </a:r>
            <a:r>
              <a:rPr lang="ru-RU" dirty="0"/>
              <a:t>.</a:t>
            </a:r>
          </a:p>
          <a:p>
            <a:r>
              <a:rPr lang="ru-RU" dirty="0" err="1"/>
              <a:t>Віртуальність</a:t>
            </a:r>
            <a:r>
              <a:rPr lang="ru-RU" dirty="0"/>
              <a:t> фабричного методу </a:t>
            </a:r>
            <a:r>
              <a:rPr lang="ru-RU" dirty="0" err="1"/>
              <a:t>із</a:t>
            </a:r>
            <a:r>
              <a:rPr lang="ru-RU" dirty="0"/>
              <a:t> </a:t>
            </a:r>
            <a:r>
              <a:rPr lang="ru-RU" dirty="0" err="1"/>
              <a:t>замовчуванням</a:t>
            </a:r>
            <a:r>
              <a:rPr lang="ru-RU" dirty="0"/>
              <a:t> </a:t>
            </a:r>
            <a:r>
              <a:rPr lang="ru-RU" dirty="0" err="1"/>
              <a:t>додає</a:t>
            </a:r>
            <a:r>
              <a:rPr lang="ru-RU" dirty="0"/>
              <a:t> </a:t>
            </a:r>
            <a:r>
              <a:rPr lang="ru-RU" dirty="0" err="1"/>
              <a:t>гнучкості</a:t>
            </a:r>
            <a:r>
              <a:rPr lang="ru-RU" dirty="0"/>
              <a:t> для </a:t>
            </a:r>
            <a:r>
              <a:rPr lang="ru-RU" dirty="0" err="1"/>
              <a:t>користувачів</a:t>
            </a:r>
            <a:r>
              <a:rPr lang="ru-RU" dirty="0"/>
              <a:t>: вони </a:t>
            </a:r>
            <a:r>
              <a:rPr lang="ru-RU" dirty="0" err="1"/>
              <a:t>можуть</a:t>
            </a:r>
            <a:r>
              <a:rPr lang="ru-RU" dirty="0"/>
              <a:t> </a:t>
            </a:r>
            <a:r>
              <a:rPr lang="ru-RU" dirty="0" err="1"/>
              <a:t>перевизначити</a:t>
            </a:r>
            <a:r>
              <a:rPr lang="ru-RU" dirty="0"/>
              <a:t> </a:t>
            </a:r>
            <a:r>
              <a:rPr lang="ru-RU" dirty="0" err="1"/>
              <a:t>цей</a:t>
            </a:r>
            <a:r>
              <a:rPr lang="ru-RU" dirty="0"/>
              <a:t> метод.</a:t>
            </a:r>
          </a:p>
          <a:p>
            <a:endParaRPr lang="ru-U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42E97B-4BB1-4760-678C-F6453B845C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57576-A18B-4F5B-90B8-F88C6C9850D3}" type="slidenum">
              <a:rPr lang="ru-UA" smtClean="0"/>
              <a:t>12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376279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CC57C6F-D101-2E5D-0042-2DF170677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Правило (не)</a:t>
            </a:r>
            <a:r>
              <a:rPr lang="ru-RU" dirty="0" err="1"/>
              <a:t>використання</a:t>
            </a:r>
            <a:endParaRPr lang="ru-UA" dirty="0"/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ABE19FD2-8C7E-0019-A3F7-A7C0BEF0BA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err="1"/>
              <a:t>Якщо</a:t>
            </a:r>
            <a:r>
              <a:rPr lang="ru-RU" dirty="0"/>
              <a:t> тип </a:t>
            </a:r>
            <a:r>
              <a:rPr lang="ru-RU" dirty="0" err="1"/>
              <a:t>об’єкту</a:t>
            </a:r>
            <a:r>
              <a:rPr lang="ru-RU" dirty="0"/>
              <a:t>, </a:t>
            </a:r>
            <a:r>
              <a:rPr lang="ru-RU" dirty="0" err="1"/>
              <a:t>що</a:t>
            </a:r>
            <a:r>
              <a:rPr lang="ru-RU" dirty="0"/>
              <a:t> треба </a:t>
            </a:r>
            <a:r>
              <a:rPr lang="ru-RU" dirty="0" err="1"/>
              <a:t>створити</a:t>
            </a:r>
            <a:r>
              <a:rPr lang="ru-RU" dirty="0"/>
              <a:t>, не </a:t>
            </a:r>
            <a:r>
              <a:rPr lang="ru-RU" dirty="0" err="1"/>
              <a:t>передбачуваний</a:t>
            </a:r>
            <a:r>
              <a:rPr lang="ru-RU" dirty="0"/>
              <a:t> </a:t>
            </a:r>
            <a:r>
              <a:rPr lang="ru-RU" dirty="0" err="1"/>
              <a:t>ні</a:t>
            </a:r>
            <a:r>
              <a:rPr lang="ru-RU" dirty="0"/>
              <a:t> в </a:t>
            </a:r>
            <a:r>
              <a:rPr lang="ru-RU" dirty="0" err="1"/>
              <a:t>якому</a:t>
            </a:r>
            <a:r>
              <a:rPr lang="ru-RU" dirty="0"/>
              <a:t> </a:t>
            </a:r>
            <a:r>
              <a:rPr lang="ru-RU" dirty="0" err="1"/>
              <a:t>випадку</a:t>
            </a:r>
            <a:r>
              <a:rPr lang="ru-RU" dirty="0"/>
              <a:t>, не </a:t>
            </a:r>
            <a:r>
              <a:rPr lang="ru-RU" dirty="0" err="1"/>
              <a:t>слід</a:t>
            </a:r>
            <a:r>
              <a:rPr lang="ru-RU" dirty="0"/>
              <a:t> </a:t>
            </a:r>
            <a:r>
              <a:rPr lang="ru-RU" dirty="0" err="1"/>
              <a:t>використовувати</a:t>
            </a:r>
            <a:r>
              <a:rPr lang="ru-RU" dirty="0"/>
              <a:t> </a:t>
            </a:r>
            <a:r>
              <a:rPr lang="ru-RU" dirty="0" err="1"/>
              <a:t>фабричний</a:t>
            </a:r>
            <a:r>
              <a:rPr lang="ru-RU" dirty="0"/>
              <a:t> метод за </a:t>
            </a:r>
            <a:r>
              <a:rPr lang="ru-RU" dirty="0" err="1"/>
              <a:t>замовчуванням</a:t>
            </a:r>
            <a:r>
              <a:rPr lang="ru-RU" dirty="0"/>
              <a:t>.</a:t>
            </a:r>
            <a:endParaRPr lang="ru-UA" dirty="0"/>
          </a:p>
        </p:txBody>
      </p:sp>
      <p:pic>
        <p:nvPicPr>
          <p:cNvPr id="5" name="Рисунок 4" descr="Зображення, що містить у приміщенні, ссавець&#10;&#10;Автоматично згенерований опис">
            <a:extLst>
              <a:ext uri="{FF2B5EF4-FFF2-40B4-BE49-F238E27FC236}">
                <a16:creationId xmlns:a16="http://schemas.microsoft.com/office/drawing/2014/main" id="{EADE5D41-1E3D-7046-D554-D00B7250D9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7099" y="3274635"/>
            <a:ext cx="3108744" cy="328180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475DD5-927E-31B4-785A-68F5BF761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57576-A18B-4F5B-90B8-F88C6C9850D3}" type="slidenum">
              <a:rPr lang="ru-UA" smtClean="0"/>
              <a:t>13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6010767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419996F-8CFF-9BC9-40F7-79CEEF014B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8677" y="624110"/>
            <a:ext cx="9015936" cy="1280890"/>
          </a:xfrm>
        </p:spPr>
        <p:txBody>
          <a:bodyPr/>
          <a:lstStyle/>
          <a:p>
            <a:r>
              <a:rPr lang="ru-RU" dirty="0"/>
              <a:t>Проблема, </a:t>
            </a:r>
            <a:r>
              <a:rPr lang="ru-RU" dirty="0" err="1"/>
              <a:t>специфічна</a:t>
            </a:r>
            <a:r>
              <a:rPr lang="ru-RU" dirty="0"/>
              <a:t> для </a:t>
            </a:r>
            <a:r>
              <a:rPr lang="ru-RU" dirty="0" err="1"/>
              <a:t>мови</a:t>
            </a:r>
            <a:r>
              <a:rPr lang="ru-RU" dirty="0"/>
              <a:t> С++</a:t>
            </a:r>
            <a:endParaRPr lang="ru-UA" dirty="0"/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2825F29E-60DD-4771-137C-5AC0D9A75F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err="1"/>
              <a:t>Програмуючи</a:t>
            </a:r>
            <a:r>
              <a:rPr lang="ru-RU" dirty="0"/>
              <a:t> на С++, </a:t>
            </a:r>
            <a:r>
              <a:rPr lang="ru-RU" dirty="0" err="1"/>
              <a:t>наражаємося</a:t>
            </a:r>
            <a:r>
              <a:rPr lang="ru-RU" dirty="0"/>
              <a:t> на </a:t>
            </a:r>
            <a:r>
              <a:rPr lang="ru-RU" dirty="0" err="1"/>
              <a:t>небезпеку</a:t>
            </a:r>
            <a:r>
              <a:rPr lang="en-US" dirty="0"/>
              <a:t> </a:t>
            </a:r>
            <a:r>
              <a:rPr lang="ru-RU" dirty="0"/>
              <a:t>«</a:t>
            </a:r>
            <a:r>
              <a:rPr lang="en-US" b="1" dirty="0"/>
              <a:t>Pure Virtual Function Call</a:t>
            </a:r>
            <a:r>
              <a:rPr lang="ru-RU" dirty="0"/>
              <a:t>»</a:t>
            </a:r>
            <a:endParaRPr lang="en-US" dirty="0"/>
          </a:p>
          <a:p>
            <a:r>
              <a:rPr lang="ru-RU" dirty="0" err="1"/>
              <a:t>Фабричний</a:t>
            </a:r>
            <a:r>
              <a:rPr lang="ru-RU" dirty="0"/>
              <a:t> метод – </a:t>
            </a:r>
            <a:r>
              <a:rPr lang="ru-RU" i="1" dirty="0" err="1"/>
              <a:t>взагалі</a:t>
            </a:r>
            <a:r>
              <a:rPr lang="ru-RU" i="1" dirty="0"/>
              <a:t> </a:t>
            </a:r>
            <a:r>
              <a:rPr lang="ru-RU" i="1" dirty="0" err="1"/>
              <a:t>кажучи</a:t>
            </a:r>
            <a:r>
              <a:rPr lang="ru-RU" i="1" dirty="0"/>
              <a:t> </a:t>
            </a:r>
            <a:r>
              <a:rPr lang="ru-RU" dirty="0"/>
              <a:t>абстрактна </a:t>
            </a:r>
            <a:r>
              <a:rPr lang="ru-RU" dirty="0" err="1"/>
              <a:t>функція</a:t>
            </a:r>
            <a:r>
              <a:rPr lang="ru-RU" dirty="0"/>
              <a:t>. </a:t>
            </a:r>
            <a:r>
              <a:rPr lang="ru-RU" dirty="0" err="1"/>
              <a:t>Може</a:t>
            </a:r>
            <a:r>
              <a:rPr lang="ru-RU" dirty="0"/>
              <a:t> </a:t>
            </a:r>
            <a:r>
              <a:rPr lang="ru-RU" dirty="0" err="1"/>
              <a:t>існувати</a:t>
            </a:r>
            <a:r>
              <a:rPr lang="ru-RU" dirty="0"/>
              <a:t> потреба у </a:t>
            </a:r>
            <a:r>
              <a:rPr lang="ru-RU" dirty="0" err="1"/>
              <a:t>її</a:t>
            </a:r>
            <a:r>
              <a:rPr lang="ru-RU" dirty="0"/>
              <a:t> </a:t>
            </a:r>
            <a:r>
              <a:rPr lang="ru-RU" dirty="0" err="1"/>
              <a:t>виклику</a:t>
            </a:r>
            <a:r>
              <a:rPr lang="ru-RU" dirty="0"/>
              <a:t> в </a:t>
            </a:r>
            <a:r>
              <a:rPr lang="ru-RU" dirty="0" err="1"/>
              <a:t>конструкторі</a:t>
            </a:r>
            <a:r>
              <a:rPr lang="ru-RU" dirty="0"/>
              <a:t> базового </a:t>
            </a:r>
            <a:r>
              <a:rPr lang="ru-RU" dirty="0" err="1"/>
              <a:t>класу</a:t>
            </a:r>
            <a:r>
              <a:rPr lang="en-US" dirty="0"/>
              <a:t>.</a:t>
            </a:r>
            <a:r>
              <a:rPr lang="ru-RU" dirty="0"/>
              <a:t> </a:t>
            </a:r>
            <a:r>
              <a:rPr lang="ru-RU" dirty="0" err="1"/>
              <a:t>Це</a:t>
            </a:r>
            <a:r>
              <a:rPr lang="ru-RU" dirty="0"/>
              <a:t> </a:t>
            </a:r>
            <a:r>
              <a:rPr lang="ru-RU" dirty="0" err="1"/>
              <a:t>призводить</a:t>
            </a:r>
            <a:r>
              <a:rPr lang="ru-RU" dirty="0"/>
              <a:t> до </a:t>
            </a:r>
            <a:r>
              <a:rPr lang="ru-RU" dirty="0" err="1"/>
              <a:t>катастрофи</a:t>
            </a:r>
            <a:r>
              <a:rPr lang="ru-RU" dirty="0"/>
              <a:t>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9E80BA2-FFF5-8FC8-52C2-9FD475A92E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6100" y="4022411"/>
            <a:ext cx="4299799" cy="243768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E2936D-A574-60B5-1708-8838914852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57576-A18B-4F5B-90B8-F88C6C9850D3}" type="slidenum">
              <a:rPr lang="ru-UA" smtClean="0"/>
              <a:t>14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27387945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1BCE19B-2B5C-F7B1-C7EF-4AE67F82C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Ліниве</a:t>
            </a:r>
            <a:r>
              <a:rPr lang="ru-RU" dirty="0"/>
              <a:t> </a:t>
            </a:r>
            <a:r>
              <a:rPr lang="ru-RU" dirty="0" err="1"/>
              <a:t>створення</a:t>
            </a:r>
            <a:r>
              <a:rPr lang="ru-RU" dirty="0"/>
              <a:t> </a:t>
            </a:r>
            <a:r>
              <a:rPr lang="ru-RU" dirty="0" err="1"/>
              <a:t>об’єктів</a:t>
            </a:r>
            <a:endParaRPr lang="ru-UA" dirty="0"/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477B090E-531D-C5AA-41F8-DA38F407F3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err="1"/>
              <a:t>Попередню</a:t>
            </a:r>
            <a:r>
              <a:rPr lang="ru-RU" dirty="0"/>
              <a:t> проблему </a:t>
            </a:r>
            <a:r>
              <a:rPr lang="ru-RU" dirty="0" err="1"/>
              <a:t>можна</a:t>
            </a:r>
            <a:r>
              <a:rPr lang="ru-RU" dirty="0"/>
              <a:t> </a:t>
            </a:r>
            <a:r>
              <a:rPr lang="ru-RU" dirty="0" err="1"/>
              <a:t>вирішити</a:t>
            </a:r>
            <a:r>
              <a:rPr lang="ru-RU" dirty="0"/>
              <a:t> за </a:t>
            </a:r>
            <a:r>
              <a:rPr lang="ru-RU" dirty="0" err="1"/>
              <a:t>допомогою</a:t>
            </a:r>
            <a:r>
              <a:rPr lang="ru-RU" dirty="0"/>
              <a:t> </a:t>
            </a:r>
            <a:r>
              <a:rPr lang="ru-RU" dirty="0" err="1"/>
              <a:t>збереження</a:t>
            </a:r>
            <a:r>
              <a:rPr lang="ru-RU" dirty="0"/>
              <a:t> поля-</a:t>
            </a:r>
            <a:r>
              <a:rPr lang="ru-RU" dirty="0" err="1"/>
              <a:t>указника</a:t>
            </a:r>
            <a:r>
              <a:rPr lang="ru-RU" dirty="0"/>
              <a:t> на </a:t>
            </a:r>
            <a:r>
              <a:rPr lang="ru-RU" dirty="0" err="1"/>
              <a:t>створюваний</a:t>
            </a:r>
            <a:r>
              <a:rPr lang="ru-RU" dirty="0"/>
              <a:t> </a:t>
            </a:r>
            <a:r>
              <a:rPr lang="ru-RU" dirty="0" err="1"/>
              <a:t>об’єкт</a:t>
            </a:r>
            <a:r>
              <a:rPr lang="ru-RU" dirty="0"/>
              <a:t> та </a:t>
            </a:r>
            <a:r>
              <a:rPr lang="ru-RU" dirty="0" err="1"/>
              <a:t>лінивого</a:t>
            </a:r>
            <a:r>
              <a:rPr lang="ru-RU" dirty="0"/>
              <a:t> селектора для </a:t>
            </a:r>
            <a:r>
              <a:rPr lang="ru-RU" dirty="0" err="1"/>
              <a:t>нього</a:t>
            </a:r>
            <a:r>
              <a:rPr lang="ru-RU" dirty="0"/>
              <a:t>.</a:t>
            </a:r>
            <a:endParaRPr lang="ru-UA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27DBC2-F146-2542-DBB5-DB6F03ED59E6}"/>
              </a:ext>
            </a:extLst>
          </p:cNvPr>
          <p:cNvSpPr txBox="1"/>
          <p:nvPr/>
        </p:nvSpPr>
        <p:spPr>
          <a:xfrm>
            <a:off x="2660115" y="3045403"/>
            <a:ext cx="6094428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class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latin typeface="Cascadia Mono" panose="020B0609020000020004" pitchFamily="49" charset="0"/>
              </a:rPr>
              <a:t>Creator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{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: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2B91AF"/>
                </a:solidFill>
                <a:latin typeface="Cascadia Mono" panose="020B0609020000020004" pitchFamily="49" charset="0"/>
              </a:rPr>
              <a:t>Product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*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GetProduct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();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protected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: 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virtual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latin typeface="Cascadia Mono" panose="020B0609020000020004" pitchFamily="49" charset="0"/>
              </a:rPr>
              <a:t>Product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*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CreateProduct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();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private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: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2B91AF"/>
                </a:solidFill>
                <a:latin typeface="Cascadia Mono" panose="020B0609020000020004" pitchFamily="49" charset="0"/>
              </a:rPr>
              <a:t>Product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* _product;</a:t>
            </a:r>
          </a:p>
          <a:p>
            <a:r>
              <a:rPr lang="ru-UA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};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34750A-0749-63B7-DFA5-A93C9808446A}"/>
              </a:ext>
            </a:extLst>
          </p:cNvPr>
          <p:cNvSpPr txBox="1"/>
          <p:nvPr/>
        </p:nvSpPr>
        <p:spPr>
          <a:xfrm>
            <a:off x="6950119" y="4791700"/>
            <a:ext cx="5163531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ru-UA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2B91AF"/>
                </a:solidFill>
                <a:latin typeface="Cascadia Mono" panose="020B0609020000020004" pitchFamily="49" charset="0"/>
              </a:rPr>
              <a:t>Product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* </a:t>
            </a:r>
            <a:r>
              <a:rPr lang="en-US" sz="1800" dirty="0">
                <a:solidFill>
                  <a:srgbClr val="2B91AF"/>
                </a:solidFill>
                <a:latin typeface="Cascadia Mono" panose="020B0609020000020004" pitchFamily="49" charset="0"/>
              </a:rPr>
              <a:t>Creator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::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GetProduct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()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if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(_product == </a:t>
            </a:r>
            <a:r>
              <a:rPr lang="en-US" sz="18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nullptr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)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_product =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CreateProduct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();</a:t>
            </a:r>
          </a:p>
          <a:p>
            <a:r>
              <a:rPr lang="ru-UA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}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return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_product;</a:t>
            </a:r>
          </a:p>
          <a:p>
            <a:r>
              <a:rPr lang="ru-UA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  <a:endParaRPr lang="ru-UA" dirty="0"/>
          </a:p>
        </p:txBody>
      </p:sp>
      <p:pic>
        <p:nvPicPr>
          <p:cNvPr id="5" name="Рисунок 4" descr="Зображення, що містить земля, ссавець, гризун&#10;&#10;Автоматично згенерований опис">
            <a:extLst>
              <a:ext uri="{FF2B5EF4-FFF2-40B4-BE49-F238E27FC236}">
                <a16:creationId xmlns:a16="http://schemas.microsoft.com/office/drawing/2014/main" id="{B5C50337-9DF4-52D3-BF95-D7A2AA0533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6270" y="400727"/>
            <a:ext cx="1504273" cy="150427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47B30A-4CD4-F7FD-36AF-9C9A30952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57576-A18B-4F5B-90B8-F88C6C9850D3}" type="slidenum">
              <a:rPr lang="ru-UA" smtClean="0"/>
              <a:t>15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548890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0DBA66E-4C46-95C3-3264-C50392B45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err="1"/>
              <a:t>Узагальнене</a:t>
            </a:r>
            <a:r>
              <a:rPr lang="ru-RU" dirty="0"/>
              <a:t> </a:t>
            </a:r>
            <a:r>
              <a:rPr lang="ru-RU" dirty="0" err="1"/>
              <a:t>програмування</a:t>
            </a:r>
            <a:r>
              <a:rPr lang="ru-RU" dirty="0"/>
              <a:t> для </a:t>
            </a:r>
            <a:r>
              <a:rPr lang="ru-RU" dirty="0" err="1"/>
              <a:t>уникнення</a:t>
            </a:r>
            <a:r>
              <a:rPr lang="ru-RU" dirty="0"/>
              <a:t> </a:t>
            </a:r>
            <a:r>
              <a:rPr lang="ru-RU" dirty="0" err="1"/>
              <a:t>наслідування</a:t>
            </a:r>
            <a:br>
              <a:rPr lang="ru-UA" dirty="0"/>
            </a:br>
            <a:endParaRPr lang="ru-UA" dirty="0"/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A8CCA84A-59D6-69FF-88BE-B1915C8C77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err="1"/>
              <a:t>Припустимо</a:t>
            </a:r>
            <a:r>
              <a:rPr lang="ru-RU" dirty="0"/>
              <a:t>, </a:t>
            </a:r>
            <a:r>
              <a:rPr lang="ru-RU" dirty="0" err="1"/>
              <a:t>що</a:t>
            </a:r>
            <a:r>
              <a:rPr lang="ru-RU" dirty="0"/>
              <a:t> у </a:t>
            </a:r>
            <a:r>
              <a:rPr lang="ru-RU" dirty="0" err="1"/>
              <a:t>фреймворці</a:t>
            </a:r>
            <a:r>
              <a:rPr lang="ru-RU" dirty="0"/>
              <a:t> </a:t>
            </a:r>
            <a:r>
              <a:rPr lang="ru-RU" dirty="0" err="1"/>
              <a:t>міститиметься</a:t>
            </a:r>
            <a:r>
              <a:rPr lang="ru-RU" dirty="0"/>
              <a:t> </a:t>
            </a:r>
            <a:r>
              <a:rPr lang="ru-RU" dirty="0" err="1"/>
              <a:t>наступний</a:t>
            </a:r>
            <a:r>
              <a:rPr lang="ru-RU" dirty="0"/>
              <a:t> код:</a:t>
            </a:r>
            <a:endParaRPr lang="ru-UA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729F6D-5058-1F32-6961-7BC7AE05E669}"/>
              </a:ext>
            </a:extLst>
          </p:cNvPr>
          <p:cNvSpPr txBox="1"/>
          <p:nvPr/>
        </p:nvSpPr>
        <p:spPr>
          <a:xfrm>
            <a:off x="2811545" y="2799613"/>
            <a:ext cx="609442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class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latin typeface="Cascadia Mono" panose="020B0609020000020004" pitchFamily="49" charset="0"/>
              </a:rPr>
              <a:t>Creator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{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</a:rPr>
              <a:t>//like Application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: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virtual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latin typeface="Cascadia Mono" panose="020B0609020000020004" pitchFamily="49" charset="0"/>
              </a:rPr>
              <a:t>Product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*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CreateProduct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() = 0;</a:t>
            </a:r>
          </a:p>
          <a:p>
            <a:r>
              <a:rPr lang="ru-UA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};</a:t>
            </a:r>
            <a:endParaRPr lang="ru-UA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D40C4E-6D65-98FD-7AE5-818465F6E1BF}"/>
              </a:ext>
            </a:extLst>
          </p:cNvPr>
          <p:cNvSpPr txBox="1"/>
          <p:nvPr/>
        </p:nvSpPr>
        <p:spPr>
          <a:xfrm>
            <a:off x="5410184" y="4268911"/>
            <a:ext cx="6094428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template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&lt;</a:t>
            </a:r>
            <a:r>
              <a:rPr lang="en-US" sz="18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typename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TheProduct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&gt;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class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StandardCreator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: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latin typeface="Cascadia Mono" panose="020B0609020000020004" pitchFamily="49" charset="0"/>
              </a:rPr>
              <a:t>Creator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{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: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2B91AF"/>
                </a:solidFill>
                <a:latin typeface="Cascadia Mono" panose="020B0609020000020004" pitchFamily="49" charset="0"/>
              </a:rPr>
              <a:t>Product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*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CreateProduct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()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override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ru-UA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return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new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TheProduct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r>
              <a:rPr lang="ru-UA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}</a:t>
            </a:r>
          </a:p>
          <a:p>
            <a:r>
              <a:rPr lang="ru-UA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};</a:t>
            </a:r>
            <a:endParaRPr lang="ru-UA" dirty="0"/>
          </a:p>
        </p:txBody>
      </p:sp>
      <p:pic>
        <p:nvPicPr>
          <p:cNvPr id="6" name="Рисунок 5" descr="Зображення, що містить ссавець, коричневий, гризун&#10;&#10;Автоматично згенерований опис">
            <a:extLst>
              <a:ext uri="{FF2B5EF4-FFF2-40B4-BE49-F238E27FC236}">
                <a16:creationId xmlns:a16="http://schemas.microsoft.com/office/drawing/2014/main" id="{C01A93D4-3ECD-28ED-8E98-5A6ADC80D4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9211" y="4397727"/>
            <a:ext cx="2288373" cy="228837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7EC4A1-5D39-221A-050D-5816DD156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57576-A18B-4F5B-90B8-F88C6C9850D3}" type="slidenum">
              <a:rPr lang="ru-UA" smtClean="0"/>
              <a:t>16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8103531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072035A-AE51-FC7E-0E97-1EE00E0A1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Клієнтський</a:t>
            </a:r>
            <a:r>
              <a:rPr lang="ru-RU" dirty="0"/>
              <a:t> код: «</a:t>
            </a:r>
            <a:r>
              <a:rPr lang="ru-RU" dirty="0" err="1"/>
              <a:t>всього</a:t>
            </a:r>
            <a:r>
              <a:rPr lang="ru-RU" dirty="0"/>
              <a:t> </a:t>
            </a:r>
            <a:r>
              <a:rPr lang="ru-RU" dirty="0" err="1"/>
              <a:t>лише</a:t>
            </a:r>
            <a:r>
              <a:rPr lang="ru-RU" dirty="0"/>
              <a:t>…»</a:t>
            </a:r>
            <a:endParaRPr lang="ru-UA" dirty="0"/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4BD125C4-F051-8B75-5CA9-22143F28BD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err="1"/>
              <a:t>Клієнту</a:t>
            </a:r>
            <a:r>
              <a:rPr lang="ru-RU" dirty="0"/>
              <a:t> </a:t>
            </a:r>
            <a:r>
              <a:rPr lang="ru-RU" dirty="0" err="1"/>
              <a:t>досить</a:t>
            </a:r>
            <a:r>
              <a:rPr lang="ru-RU" dirty="0"/>
              <a:t> просто </a:t>
            </a:r>
            <a:r>
              <a:rPr lang="ru-RU" dirty="0" err="1"/>
              <a:t>визначити</a:t>
            </a:r>
            <a:r>
              <a:rPr lang="ru-RU" dirty="0"/>
              <a:t> </a:t>
            </a:r>
            <a:r>
              <a:rPr lang="ru-RU" dirty="0" err="1"/>
              <a:t>свій</a:t>
            </a:r>
            <a:r>
              <a:rPr lang="ru-RU" dirty="0"/>
              <a:t> продукт та </a:t>
            </a:r>
            <a:r>
              <a:rPr lang="ru-RU" dirty="0" err="1"/>
              <a:t>спеціалізувати</a:t>
            </a:r>
            <a:r>
              <a:rPr lang="ru-RU" dirty="0"/>
              <a:t> ним </a:t>
            </a:r>
            <a:r>
              <a:rPr lang="ru-RU" dirty="0" err="1"/>
              <a:t>шаблонний</a:t>
            </a:r>
            <a:r>
              <a:rPr lang="ru-RU" dirty="0"/>
              <a:t> </a:t>
            </a:r>
            <a:r>
              <a:rPr lang="ru-RU" dirty="0" err="1"/>
              <a:t>клас</a:t>
            </a:r>
            <a:r>
              <a:rPr lang="ru-RU" dirty="0"/>
              <a:t> </a:t>
            </a:r>
            <a:r>
              <a:rPr lang="en-US" dirty="0"/>
              <a:t>Creator (</a:t>
            </a:r>
            <a:r>
              <a:rPr lang="ru-RU" dirty="0" err="1"/>
              <a:t>аналогія</a:t>
            </a:r>
            <a:r>
              <a:rPr lang="ru-RU" dirty="0"/>
              <a:t> з </a:t>
            </a:r>
            <a:r>
              <a:rPr lang="en-US" dirty="0"/>
              <a:t>Application)</a:t>
            </a:r>
            <a:r>
              <a:rPr lang="ru-RU" dirty="0"/>
              <a:t>, </a:t>
            </a:r>
            <a:r>
              <a:rPr lang="ru-RU" dirty="0" err="1"/>
              <a:t>наявний</a:t>
            </a:r>
            <a:r>
              <a:rPr lang="ru-RU" dirty="0"/>
              <a:t> у </a:t>
            </a:r>
            <a:r>
              <a:rPr lang="ru-RU" dirty="0" err="1"/>
              <a:t>фреймворці</a:t>
            </a:r>
            <a:endParaRPr lang="ru-UA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936370-D77C-72CA-03E7-F56452C2F6C7}"/>
              </a:ext>
            </a:extLst>
          </p:cNvPr>
          <p:cNvSpPr txBox="1"/>
          <p:nvPr/>
        </p:nvSpPr>
        <p:spPr>
          <a:xfrm>
            <a:off x="2802119" y="3510564"/>
            <a:ext cx="609442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class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MyProduct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: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latin typeface="Cascadia Mono" panose="020B0609020000020004" pitchFamily="49" charset="0"/>
              </a:rPr>
              <a:t>Product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{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: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MyProduct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();</a:t>
            </a:r>
          </a:p>
          <a:p>
            <a:r>
              <a:rPr lang="ru-UA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ru-UA" sz="1800" dirty="0">
                <a:solidFill>
                  <a:srgbClr val="008000"/>
                </a:solidFill>
                <a:latin typeface="Cascadia Mono" panose="020B0609020000020004" pitchFamily="49" charset="0"/>
              </a:rPr>
              <a:t>// ...</a:t>
            </a:r>
            <a:endParaRPr lang="ru-UA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ru-UA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};</a:t>
            </a:r>
            <a:endParaRPr lang="ru-UA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666063-5F94-B358-F950-234A905702AB}"/>
              </a:ext>
            </a:extLst>
          </p:cNvPr>
          <p:cNvSpPr txBox="1"/>
          <p:nvPr/>
        </p:nvSpPr>
        <p:spPr>
          <a:xfrm>
            <a:off x="2802119" y="4987892"/>
            <a:ext cx="849119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ru-UA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using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MyProductStandardCreator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			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= </a:t>
            </a:r>
            <a:r>
              <a:rPr lang="en-US" sz="18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StandardCreator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&lt;</a:t>
            </a:r>
            <a:r>
              <a:rPr lang="en-US" sz="18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MyProduct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&gt;;</a:t>
            </a:r>
            <a:endParaRPr lang="ru-UA" dirty="0"/>
          </a:p>
        </p:txBody>
      </p:sp>
      <p:pic>
        <p:nvPicPr>
          <p:cNvPr id="6" name="Рисунок 5" descr="Зображення, що містить земля, надворі, ссавець, гризун&#10;&#10;Автоматично згенерований опис">
            <a:extLst>
              <a:ext uri="{FF2B5EF4-FFF2-40B4-BE49-F238E27FC236}">
                <a16:creationId xmlns:a16="http://schemas.microsoft.com/office/drawing/2014/main" id="{E12345E9-3444-861A-C974-3CF0A08FD6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0522" y="3321895"/>
            <a:ext cx="2840115" cy="281792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E53360-3554-BFD0-3E26-AF7C4879F5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57576-A18B-4F5B-90B8-F88C6C9850D3}" type="slidenum">
              <a:rPr lang="ru-UA" smtClean="0"/>
              <a:t>17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9966026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17F90DA-67D7-B90B-47F8-B27CE95917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624110"/>
            <a:ext cx="9030324" cy="1280890"/>
          </a:xfrm>
        </p:spPr>
        <p:txBody>
          <a:bodyPr/>
          <a:lstStyle/>
          <a:p>
            <a:r>
              <a:rPr lang="ru-RU" dirty="0" err="1"/>
              <a:t>Чи</a:t>
            </a:r>
            <a:r>
              <a:rPr lang="ru-RU" dirty="0"/>
              <a:t> </a:t>
            </a:r>
            <a:r>
              <a:rPr lang="ru-RU" dirty="0" err="1"/>
              <a:t>знайшли</a:t>
            </a:r>
            <a:r>
              <a:rPr lang="ru-RU" dirty="0"/>
              <a:t> ми </a:t>
            </a:r>
            <a:r>
              <a:rPr lang="ru-RU" dirty="0" err="1"/>
              <a:t>рішення</a:t>
            </a:r>
            <a:r>
              <a:rPr lang="ru-RU" dirty="0"/>
              <a:t> до проблем?</a:t>
            </a:r>
            <a:endParaRPr lang="ru-UA" dirty="0"/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7613264A-EBBF-8710-CBAA-0915692D1B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2061328"/>
          </a:xfrm>
        </p:spPr>
        <p:txBody>
          <a:bodyPr/>
          <a:lstStyle/>
          <a:p>
            <a:r>
              <a:rPr lang="ru-RU" dirty="0" err="1">
                <a:solidFill>
                  <a:srgbClr val="FFC000"/>
                </a:solidFill>
              </a:rPr>
              <a:t>Менша</a:t>
            </a:r>
            <a:r>
              <a:rPr lang="ru-RU" dirty="0">
                <a:solidFill>
                  <a:srgbClr val="FFC000"/>
                </a:solidFill>
              </a:rPr>
              <a:t> </a:t>
            </a:r>
            <a:r>
              <a:rPr lang="ru-RU" dirty="0" err="1">
                <a:solidFill>
                  <a:srgbClr val="FFC000"/>
                </a:solidFill>
              </a:rPr>
              <a:t>залежність</a:t>
            </a:r>
            <a:r>
              <a:rPr lang="ru-RU" dirty="0">
                <a:solidFill>
                  <a:srgbClr val="FFC000"/>
                </a:solidFill>
              </a:rPr>
              <a:t> </a:t>
            </a:r>
            <a:r>
              <a:rPr lang="ru-RU" dirty="0" err="1">
                <a:solidFill>
                  <a:srgbClr val="FFC000"/>
                </a:solidFill>
              </a:rPr>
              <a:t>між</a:t>
            </a:r>
            <a:r>
              <a:rPr lang="ru-RU" dirty="0">
                <a:solidFill>
                  <a:srgbClr val="FFC000"/>
                </a:solidFill>
              </a:rPr>
              <a:t> типами-</a:t>
            </a:r>
            <a:r>
              <a:rPr lang="ru-RU" dirty="0" err="1">
                <a:solidFill>
                  <a:srgbClr val="FFC000"/>
                </a:solidFill>
              </a:rPr>
              <a:t>користувачами</a:t>
            </a:r>
            <a:r>
              <a:rPr lang="ru-RU" dirty="0">
                <a:solidFill>
                  <a:srgbClr val="FFC000"/>
                </a:solidFill>
              </a:rPr>
              <a:t> та типами-продуктами</a:t>
            </a:r>
            <a:r>
              <a:rPr lang="ru-RU" dirty="0">
                <a:solidFill>
                  <a:srgbClr val="00B050"/>
                </a:solidFill>
              </a:rPr>
              <a:t> </a:t>
            </a:r>
            <a:r>
              <a:rPr lang="ru-RU" dirty="0" err="1">
                <a:solidFill>
                  <a:srgbClr val="FFC000"/>
                </a:solidFill>
              </a:rPr>
              <a:t>або</a:t>
            </a:r>
            <a:r>
              <a:rPr lang="ru-RU" dirty="0">
                <a:solidFill>
                  <a:srgbClr val="FFC000"/>
                </a:solidFill>
              </a:rPr>
              <a:t> </a:t>
            </a:r>
            <a:r>
              <a:rPr lang="ru-RU" dirty="0" err="1">
                <a:solidFill>
                  <a:srgbClr val="FFC000"/>
                </a:solidFill>
              </a:rPr>
              <a:t>повна</a:t>
            </a:r>
            <a:r>
              <a:rPr lang="ru-RU" dirty="0">
                <a:solidFill>
                  <a:srgbClr val="FFC000"/>
                </a:solidFill>
              </a:rPr>
              <a:t> </a:t>
            </a:r>
            <a:r>
              <a:rPr lang="ru-RU" dirty="0" err="1">
                <a:solidFill>
                  <a:srgbClr val="FFC000"/>
                </a:solidFill>
              </a:rPr>
              <a:t>ізоляція</a:t>
            </a:r>
            <a:r>
              <a:rPr lang="ru-RU" dirty="0">
                <a:solidFill>
                  <a:srgbClr val="FFC000"/>
                </a:solidFill>
              </a:rPr>
              <a:t> </a:t>
            </a:r>
            <a:r>
              <a:rPr lang="ru-RU" dirty="0" err="1">
                <a:solidFill>
                  <a:srgbClr val="FFC000"/>
                </a:solidFill>
              </a:rPr>
              <a:t>останніх</a:t>
            </a:r>
            <a:endParaRPr lang="ru-RU" dirty="0">
              <a:solidFill>
                <a:srgbClr val="FFC000"/>
              </a:solidFill>
            </a:endParaRPr>
          </a:p>
          <a:p>
            <a:r>
              <a:rPr lang="ru-RU" dirty="0">
                <a:solidFill>
                  <a:srgbClr val="FF0000"/>
                </a:solidFill>
              </a:rPr>
              <a:t>Не </a:t>
            </a:r>
            <a:r>
              <a:rPr lang="ru-RU" dirty="0" err="1">
                <a:solidFill>
                  <a:srgbClr val="FF0000"/>
                </a:solidFill>
              </a:rPr>
              <a:t>передбачено</a:t>
            </a:r>
            <a:r>
              <a:rPr lang="ru-RU" dirty="0">
                <a:solidFill>
                  <a:srgbClr val="FF0000"/>
                </a:solidFill>
              </a:rPr>
              <a:t> проблему: </a:t>
            </a:r>
            <a:r>
              <a:rPr lang="ru-RU" dirty="0" err="1">
                <a:solidFill>
                  <a:srgbClr val="FF0000"/>
                </a:solidFill>
              </a:rPr>
              <a:t>що</a:t>
            </a:r>
            <a:r>
              <a:rPr lang="ru-RU" dirty="0">
                <a:solidFill>
                  <a:srgbClr val="FF0000"/>
                </a:solidFill>
              </a:rPr>
              <a:t> </a:t>
            </a:r>
            <a:r>
              <a:rPr lang="ru-RU" dirty="0" err="1">
                <a:solidFill>
                  <a:srgbClr val="FF0000"/>
                </a:solidFill>
              </a:rPr>
              <a:t>робити</a:t>
            </a:r>
            <a:r>
              <a:rPr lang="ru-RU" dirty="0">
                <a:solidFill>
                  <a:srgbClr val="FF0000"/>
                </a:solidFill>
              </a:rPr>
              <a:t> у </a:t>
            </a:r>
            <a:r>
              <a:rPr lang="ru-RU" dirty="0" err="1">
                <a:solidFill>
                  <a:srgbClr val="FF0000"/>
                </a:solidFill>
              </a:rPr>
              <a:t>випадку</a:t>
            </a:r>
            <a:r>
              <a:rPr lang="ru-RU" dirty="0">
                <a:solidFill>
                  <a:srgbClr val="FF0000"/>
                </a:solidFill>
              </a:rPr>
              <a:t>, коли </a:t>
            </a:r>
            <a:r>
              <a:rPr lang="ru-RU" dirty="0" err="1">
                <a:solidFill>
                  <a:srgbClr val="FF0000"/>
                </a:solidFill>
              </a:rPr>
              <a:t>користувач</a:t>
            </a:r>
            <a:r>
              <a:rPr lang="ru-RU" dirty="0">
                <a:solidFill>
                  <a:srgbClr val="FF0000"/>
                </a:solidFill>
              </a:rPr>
              <a:t> </a:t>
            </a:r>
            <a:r>
              <a:rPr lang="ru-RU" dirty="0" err="1">
                <a:solidFill>
                  <a:srgbClr val="FF0000"/>
                </a:solidFill>
              </a:rPr>
              <a:t>захоче</a:t>
            </a:r>
            <a:r>
              <a:rPr lang="ru-RU" dirty="0">
                <a:solidFill>
                  <a:srgbClr val="FF0000"/>
                </a:solidFill>
              </a:rPr>
              <a:t>, </a:t>
            </a:r>
            <a:r>
              <a:rPr lang="ru-RU" dirty="0" err="1">
                <a:solidFill>
                  <a:srgbClr val="FF0000"/>
                </a:solidFill>
              </a:rPr>
              <a:t>щоб</a:t>
            </a:r>
            <a:r>
              <a:rPr lang="ru-RU" dirty="0">
                <a:solidFill>
                  <a:srgbClr val="FF0000"/>
                </a:solidFill>
              </a:rPr>
              <a:t> один </a:t>
            </a:r>
            <a:r>
              <a:rPr lang="ru-RU" dirty="0" err="1">
                <a:solidFill>
                  <a:srgbClr val="FF0000"/>
                </a:solidFill>
              </a:rPr>
              <a:t>застосунок</a:t>
            </a:r>
            <a:r>
              <a:rPr lang="ru-RU" dirty="0">
                <a:solidFill>
                  <a:srgbClr val="FF0000"/>
                </a:solidFill>
              </a:rPr>
              <a:t> </a:t>
            </a:r>
            <a:r>
              <a:rPr lang="ru-RU" dirty="0" err="1">
                <a:solidFill>
                  <a:srgbClr val="FF0000"/>
                </a:solidFill>
              </a:rPr>
              <a:t>міг</a:t>
            </a:r>
            <a:r>
              <a:rPr lang="ru-RU" dirty="0">
                <a:solidFill>
                  <a:srgbClr val="FF0000"/>
                </a:solidFill>
              </a:rPr>
              <a:t> </a:t>
            </a:r>
            <a:r>
              <a:rPr lang="ru-RU" dirty="0" err="1">
                <a:solidFill>
                  <a:srgbClr val="FF0000"/>
                </a:solidFill>
              </a:rPr>
              <a:t>працювати</a:t>
            </a:r>
            <a:r>
              <a:rPr lang="ru-RU" dirty="0">
                <a:solidFill>
                  <a:srgbClr val="FF0000"/>
                </a:solidFill>
              </a:rPr>
              <a:t> з РІЗНИМИ типами </a:t>
            </a:r>
            <a:r>
              <a:rPr lang="ru-RU" dirty="0" err="1">
                <a:solidFill>
                  <a:srgbClr val="FF0000"/>
                </a:solidFill>
              </a:rPr>
              <a:t>документів</a:t>
            </a:r>
            <a:r>
              <a:rPr lang="ru-RU" dirty="0">
                <a:solidFill>
                  <a:srgbClr val="FF0000"/>
                </a:solidFill>
              </a:rPr>
              <a:t>?</a:t>
            </a:r>
            <a:endParaRPr lang="ru-RU" sz="1400" dirty="0">
              <a:solidFill>
                <a:srgbClr val="FF0000"/>
              </a:solidFill>
            </a:endParaRPr>
          </a:p>
          <a:p>
            <a:endParaRPr lang="ru-UA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6DBEAA3-B83E-C31A-C1C2-9FC4811A0B31}"/>
              </a:ext>
            </a:extLst>
          </p:cNvPr>
          <p:cNvSpPr txBox="1"/>
          <p:nvPr/>
        </p:nvSpPr>
        <p:spPr>
          <a:xfrm>
            <a:off x="4290767" y="4521552"/>
            <a:ext cx="3610466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6600" dirty="0"/>
              <a:t>Аж </a:t>
            </a:r>
            <a:r>
              <a:rPr lang="ru-RU" sz="6600" dirty="0" err="1"/>
              <a:t>ніяк</a:t>
            </a:r>
            <a:r>
              <a:rPr lang="ru-RU" sz="6600" dirty="0"/>
              <a:t>!</a:t>
            </a:r>
            <a:endParaRPr lang="ru-UA" sz="6600" dirty="0"/>
          </a:p>
        </p:txBody>
      </p:sp>
      <p:pic>
        <p:nvPicPr>
          <p:cNvPr id="5" name="Рисунок 4" descr="Зображення, що містить ссавець, надворі, дивиться, гризун&#10;&#10;Автоматично згенерований опис">
            <a:extLst>
              <a:ext uri="{FF2B5EF4-FFF2-40B4-BE49-F238E27FC236}">
                <a16:creationId xmlns:a16="http://schemas.microsoft.com/office/drawing/2014/main" id="{9D54B41E-8FD8-F81E-39EC-216CA0DB47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331" y="4027212"/>
            <a:ext cx="2379482" cy="237948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B990EF-6D55-69A1-6C05-465E7CA63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57576-A18B-4F5B-90B8-F88C6C9850D3}" type="slidenum">
              <a:rPr lang="ru-UA" smtClean="0"/>
              <a:t>18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2041474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E1DC15F-FD73-4415-B16D-BCC775E027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Параметризовані</a:t>
            </a:r>
            <a:r>
              <a:rPr lang="ru-RU" dirty="0"/>
              <a:t> </a:t>
            </a:r>
            <a:r>
              <a:rPr lang="ru-RU" dirty="0" err="1"/>
              <a:t>фабричні</a:t>
            </a:r>
            <a:r>
              <a:rPr lang="ru-RU" dirty="0"/>
              <a:t> </a:t>
            </a:r>
            <a:r>
              <a:rPr lang="ru-RU" dirty="0" err="1"/>
              <a:t>методи</a:t>
            </a:r>
            <a:br>
              <a:rPr lang="ru-UA" dirty="0"/>
            </a:br>
            <a:endParaRPr lang="ru-UA" dirty="0"/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E9BE30BF-368F-CDE5-D022-9FEE07ADBF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882977"/>
          </a:xfrm>
        </p:spPr>
        <p:txBody>
          <a:bodyPr/>
          <a:lstStyle/>
          <a:p>
            <a:r>
              <a:rPr lang="ru-RU" dirty="0" err="1"/>
              <a:t>Додамо</a:t>
            </a:r>
            <a:r>
              <a:rPr lang="ru-RU" dirty="0"/>
              <a:t> до фабричного методу параметр-</a:t>
            </a:r>
            <a:r>
              <a:rPr lang="ru-RU" dirty="0" err="1"/>
              <a:t>ідентифікатор</a:t>
            </a:r>
            <a:r>
              <a:rPr lang="ru-RU" dirty="0"/>
              <a:t>, </a:t>
            </a:r>
            <a:r>
              <a:rPr lang="ru-RU" dirty="0" err="1"/>
              <a:t>яким</a:t>
            </a:r>
            <a:r>
              <a:rPr lang="ru-RU" dirty="0"/>
              <a:t> </a:t>
            </a:r>
            <a:r>
              <a:rPr lang="ru-RU" dirty="0" err="1"/>
              <a:t>будемо</a:t>
            </a:r>
            <a:r>
              <a:rPr lang="ru-RU" dirty="0"/>
              <a:t> </a:t>
            </a:r>
            <a:r>
              <a:rPr lang="ru-RU" dirty="0" err="1"/>
              <a:t>вказувати</a:t>
            </a:r>
            <a:r>
              <a:rPr lang="ru-RU" dirty="0"/>
              <a:t> </a:t>
            </a:r>
            <a:r>
              <a:rPr lang="ru-RU" dirty="0" err="1"/>
              <a:t>ззовні</a:t>
            </a:r>
            <a:r>
              <a:rPr lang="ru-RU" dirty="0"/>
              <a:t>, продукт </a:t>
            </a:r>
            <a:r>
              <a:rPr lang="ru-RU" dirty="0" err="1"/>
              <a:t>якого</a:t>
            </a:r>
            <a:r>
              <a:rPr lang="ru-RU" dirty="0"/>
              <a:t> типу ми </a:t>
            </a:r>
            <a:r>
              <a:rPr lang="ru-RU" dirty="0" err="1"/>
              <a:t>хочемо</a:t>
            </a:r>
            <a:r>
              <a:rPr lang="ru-RU" dirty="0"/>
              <a:t> </a:t>
            </a:r>
            <a:r>
              <a:rPr lang="ru-RU" dirty="0" err="1"/>
              <a:t>створити</a:t>
            </a:r>
            <a:r>
              <a:rPr lang="ru-RU" dirty="0"/>
              <a:t>.</a:t>
            </a:r>
            <a:endParaRPr lang="ru-UA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26A756-F371-A1D5-315E-641E10E20E23}"/>
              </a:ext>
            </a:extLst>
          </p:cNvPr>
          <p:cNvSpPr txBox="1"/>
          <p:nvPr/>
        </p:nvSpPr>
        <p:spPr>
          <a:xfrm>
            <a:off x="2702334" y="3200398"/>
            <a:ext cx="212419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enum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class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latin typeface="Cascadia Mono" panose="020B0609020000020004" pitchFamily="49" charset="0"/>
              </a:rPr>
              <a:t>ID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ru-UA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2F4F4F"/>
                </a:solidFill>
                <a:latin typeface="Cascadia Mono" panose="020B0609020000020004" pitchFamily="49" charset="0"/>
              </a:rPr>
              <a:t>MINE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2F4F4F"/>
                </a:solidFill>
                <a:latin typeface="Cascadia Mono" panose="020B0609020000020004" pitchFamily="49" charset="0"/>
              </a:rPr>
              <a:t>YOURS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2F4F4F"/>
                </a:solidFill>
                <a:latin typeface="Cascadia Mono" panose="020B0609020000020004" pitchFamily="49" charset="0"/>
              </a:rPr>
              <a:t>THEIRS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ru-UA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};</a:t>
            </a:r>
            <a:endParaRPr lang="ru-UA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0A799E-804D-FD70-2043-631116A3013E}"/>
              </a:ext>
            </a:extLst>
          </p:cNvPr>
          <p:cNvSpPr txBox="1"/>
          <p:nvPr/>
        </p:nvSpPr>
        <p:spPr>
          <a:xfrm>
            <a:off x="5015060" y="3200398"/>
            <a:ext cx="7176939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class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latin typeface="Cascadia Mono" panose="020B0609020000020004" pitchFamily="49" charset="0"/>
              </a:rPr>
              <a:t>Creator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{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: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virtual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latin typeface="Cascadia Mono" panose="020B0609020000020004" pitchFamily="49" charset="0"/>
              </a:rPr>
              <a:t>Product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* Create(</a:t>
            </a:r>
            <a:r>
              <a:rPr lang="en-US" sz="1800" dirty="0">
                <a:solidFill>
                  <a:srgbClr val="2B91AF"/>
                </a:solidFill>
                <a:latin typeface="Cascadia Mono" panose="020B0609020000020004" pitchFamily="49" charset="0"/>
              </a:rPr>
              <a:t>ID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</a:rPr>
              <a:t>id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)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if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(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</a:rPr>
              <a:t>id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== </a:t>
            </a:r>
            <a:r>
              <a:rPr lang="en-US" sz="1800" dirty="0">
                <a:solidFill>
                  <a:srgbClr val="2B91AF"/>
                </a:solidFill>
                <a:latin typeface="Cascadia Mono" panose="020B0609020000020004" pitchFamily="49" charset="0"/>
              </a:rPr>
              <a:t>ID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::</a:t>
            </a:r>
            <a:r>
              <a:rPr lang="en-US" sz="1800" dirty="0">
                <a:solidFill>
                  <a:srgbClr val="2F4F4F"/>
                </a:solidFill>
                <a:latin typeface="Cascadia Mono" panose="020B0609020000020004" pitchFamily="49" charset="0"/>
              </a:rPr>
              <a:t>MINE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) 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				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return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new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MyProduct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if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(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</a:rPr>
              <a:t>id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== </a:t>
            </a:r>
            <a:r>
              <a:rPr lang="en-US" sz="1800" dirty="0">
                <a:solidFill>
                  <a:srgbClr val="2B91AF"/>
                </a:solidFill>
                <a:latin typeface="Cascadia Mono" panose="020B0609020000020004" pitchFamily="49" charset="0"/>
              </a:rPr>
              <a:t>ID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::</a:t>
            </a:r>
            <a:r>
              <a:rPr lang="en-US" sz="1800" dirty="0">
                <a:solidFill>
                  <a:srgbClr val="2F4F4F"/>
                </a:solidFill>
                <a:latin typeface="Cascadia Mono" panose="020B0609020000020004" pitchFamily="49" charset="0"/>
              </a:rPr>
              <a:t>YOURS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)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				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return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new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YourProduct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</a:rPr>
              <a:t>// repeat for remaining products...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return </a:t>
            </a:r>
            <a:r>
              <a:rPr lang="en-US" sz="18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nullptr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r>
              <a:rPr lang="ru-UA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}</a:t>
            </a:r>
          </a:p>
          <a:p>
            <a:r>
              <a:rPr lang="ru-UA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};</a:t>
            </a:r>
            <a:endParaRPr lang="ru-U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3EF9E0-6C99-CED6-B51D-35AE29213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57576-A18B-4F5B-90B8-F88C6C9850D3}" type="slidenum">
              <a:rPr lang="ru-UA" smtClean="0"/>
              <a:t>19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29548345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4A0E376-1C72-D0EC-35F2-50D4E43D4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Зачин </a:t>
            </a:r>
            <a:r>
              <a:rPr lang="ru-RU" dirty="0" err="1"/>
              <a:t>великої</a:t>
            </a:r>
            <a:r>
              <a:rPr lang="ru-RU" dirty="0"/>
              <a:t> </a:t>
            </a:r>
            <a:r>
              <a:rPr lang="ru-RU" dirty="0" err="1"/>
              <a:t>епіки</a:t>
            </a:r>
            <a:r>
              <a:rPr lang="ru-RU" dirty="0"/>
              <a:t> фабрик…</a:t>
            </a:r>
            <a:endParaRPr lang="ru-UA" dirty="0"/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6C00C097-57BC-95FD-1963-B724D6E41C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err="1"/>
              <a:t>Чому</a:t>
            </a:r>
            <a:r>
              <a:rPr lang="ru-RU" dirty="0"/>
              <a:t> конструктор не </a:t>
            </a:r>
            <a:r>
              <a:rPr lang="ru-RU" dirty="0" err="1"/>
              <a:t>може</a:t>
            </a:r>
            <a:r>
              <a:rPr lang="ru-RU" dirty="0"/>
              <a:t> бути </a:t>
            </a:r>
            <a:r>
              <a:rPr lang="ru-RU" dirty="0" err="1"/>
              <a:t>віртуальним</a:t>
            </a:r>
            <a:r>
              <a:rPr lang="ru-RU" dirty="0"/>
              <a:t>?</a:t>
            </a:r>
          </a:p>
          <a:p>
            <a:r>
              <a:rPr lang="ru-RU" dirty="0" err="1"/>
              <a:t>Бо</a:t>
            </a:r>
            <a:r>
              <a:rPr lang="ru-RU" dirty="0"/>
              <a:t> </a:t>
            </a:r>
            <a:r>
              <a:rPr lang="ru-RU" strike="sngStrike" dirty="0"/>
              <a:t>так сказав Страуструп </a:t>
            </a:r>
            <a:r>
              <a:rPr lang="ru-RU" dirty="0"/>
              <a:t> </a:t>
            </a:r>
            <a:r>
              <a:rPr lang="ru-RU" dirty="0">
                <a:solidFill>
                  <a:schemeClr val="accent6">
                    <a:lumMod val="75000"/>
                  </a:schemeClr>
                </a:solidFill>
              </a:rPr>
              <a:t>так </a:t>
            </a:r>
            <a:r>
              <a:rPr lang="ru-RU" dirty="0" err="1">
                <a:solidFill>
                  <a:schemeClr val="accent6">
                    <a:lumMod val="75000"/>
                  </a:schemeClr>
                </a:solidFill>
              </a:rPr>
              <a:t>влаштована</a:t>
            </a:r>
            <a:r>
              <a:rPr lang="ru-RU" dirty="0">
                <a:solidFill>
                  <a:schemeClr val="accent6">
                    <a:lumMod val="75000"/>
                  </a:schemeClr>
                </a:solidFill>
              </a:rPr>
              <a:t> С++!</a:t>
            </a:r>
          </a:p>
          <a:p>
            <a:pPr marL="0" indent="0">
              <a:buNone/>
            </a:pPr>
            <a:endParaRPr lang="ru-RU" dirty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ru-RU" dirty="0">
              <a:solidFill>
                <a:schemeClr val="accent6">
                  <a:lumMod val="75000"/>
                </a:schemeClr>
              </a:solidFill>
            </a:endParaRPr>
          </a:p>
          <a:p>
            <a:pPr marL="0" indent="0" algn="r">
              <a:buNone/>
            </a:pPr>
            <a:r>
              <a:rPr lang="en-US" dirty="0"/>
              <a:t>A virtual call is a mechanism to get work done given partial information. In particular, "virtual" allows us to call a function knowing only an interfaces and not the exact type of the object. To create an object you need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complete information</a:t>
            </a:r>
            <a:r>
              <a:rPr lang="en-US" dirty="0"/>
              <a:t>. In particular, you need to know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the exact type </a:t>
            </a:r>
            <a:r>
              <a:rPr lang="en-US" dirty="0"/>
              <a:t>of what you want to create. Consequently, a "call to a constructor" cannot be virtual.</a:t>
            </a:r>
            <a:endParaRPr lang="ru-RU" dirty="0"/>
          </a:p>
          <a:p>
            <a:pPr marL="0" indent="0" algn="r">
              <a:buNone/>
            </a:pPr>
            <a:r>
              <a:rPr lang="en-US" dirty="0"/>
              <a:t>Bjarne </a:t>
            </a:r>
            <a:r>
              <a:rPr lang="en-US" dirty="0" err="1"/>
              <a:t>Stroustrup</a:t>
            </a:r>
            <a:r>
              <a:rPr lang="en-US" dirty="0"/>
              <a:t> </a:t>
            </a:r>
            <a:endParaRPr lang="ru-RU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AE1E8E-2FBA-8815-DC6F-FC9161B56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57576-A18B-4F5B-90B8-F88C6C9850D3}" type="slidenum">
              <a:rPr lang="ru-UA" smtClean="0"/>
              <a:t>2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4139616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243656B-939F-0633-AFCC-471E5A37B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Конкретний</a:t>
            </a:r>
            <a:r>
              <a:rPr lang="ru-RU" dirty="0"/>
              <a:t> </a:t>
            </a:r>
            <a:r>
              <a:rPr lang="en-US" dirty="0"/>
              <a:t>Creator</a:t>
            </a:r>
            <a:endParaRPr lang="ru-UA" dirty="0"/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223CE9F3-9613-2A82-D2DB-3E1FC2C4C8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err="1"/>
              <a:t>Реалізація</a:t>
            </a:r>
            <a:r>
              <a:rPr lang="ru-RU" dirty="0"/>
              <a:t> </a:t>
            </a:r>
            <a:r>
              <a:rPr lang="ru-RU" dirty="0" err="1"/>
              <a:t>створеного</a:t>
            </a:r>
            <a:r>
              <a:rPr lang="ru-RU" dirty="0"/>
              <a:t> </a:t>
            </a:r>
            <a:r>
              <a:rPr lang="ru-RU" dirty="0" err="1"/>
              <a:t>інтерфейсу</a:t>
            </a:r>
            <a:r>
              <a:rPr lang="ru-RU" dirty="0"/>
              <a:t> </a:t>
            </a:r>
            <a:r>
              <a:rPr lang="ru-RU" dirty="0" err="1"/>
              <a:t>дозволяє</a:t>
            </a:r>
            <a:r>
              <a:rPr lang="ru-RU" dirty="0"/>
              <a:t> </a:t>
            </a:r>
            <a:r>
              <a:rPr lang="ru-RU" dirty="0" err="1"/>
              <a:t>розшириту</a:t>
            </a:r>
            <a:r>
              <a:rPr lang="ru-RU" dirty="0"/>
              <a:t> </a:t>
            </a:r>
            <a:r>
              <a:rPr lang="ru-RU" dirty="0" err="1"/>
              <a:t>наявну</a:t>
            </a:r>
            <a:r>
              <a:rPr lang="ru-RU" dirty="0"/>
              <a:t> </a:t>
            </a:r>
            <a:r>
              <a:rPr lang="ru-RU" dirty="0" err="1"/>
              <a:t>віртуальну</a:t>
            </a:r>
            <a:r>
              <a:rPr lang="ru-RU" dirty="0"/>
              <a:t> </a:t>
            </a:r>
            <a:r>
              <a:rPr lang="ru-RU" dirty="0" err="1"/>
              <a:t>функцію</a:t>
            </a:r>
            <a:r>
              <a:rPr lang="ru-RU" dirty="0"/>
              <a:t> </a:t>
            </a:r>
            <a:r>
              <a:rPr lang="en-US" dirty="0"/>
              <a:t>Create</a:t>
            </a:r>
            <a:r>
              <a:rPr lang="ru-RU" dirty="0"/>
              <a:t>, </a:t>
            </a:r>
            <a:r>
              <a:rPr lang="ru-RU" dirty="0" err="1"/>
              <a:t>щоправда</a:t>
            </a:r>
            <a:r>
              <a:rPr lang="ru-RU" dirty="0"/>
              <a:t> </a:t>
            </a:r>
            <a:r>
              <a:rPr lang="ru-RU" dirty="0">
                <a:solidFill>
                  <a:srgbClr val="FF0000"/>
                </a:solidFill>
              </a:rPr>
              <a:t>порушивши Принцип </a:t>
            </a:r>
            <a:r>
              <a:rPr lang="ru-RU" dirty="0" err="1">
                <a:solidFill>
                  <a:srgbClr val="FF0000"/>
                </a:solidFill>
              </a:rPr>
              <a:t>Нетермінальної</a:t>
            </a:r>
            <a:r>
              <a:rPr lang="ru-RU" dirty="0">
                <a:solidFill>
                  <a:srgbClr val="FF0000"/>
                </a:solidFill>
              </a:rPr>
              <a:t> </a:t>
            </a:r>
            <a:r>
              <a:rPr lang="ru-RU" dirty="0" err="1">
                <a:solidFill>
                  <a:srgbClr val="FF0000"/>
                </a:solidFill>
              </a:rPr>
              <a:t>Абстракції</a:t>
            </a:r>
            <a:r>
              <a:rPr lang="en-US" dirty="0"/>
              <a:t>:</a:t>
            </a:r>
            <a:endParaRPr lang="ru-UA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BD6B09-75F3-EFB6-CAEA-891BEE2E864C}"/>
              </a:ext>
            </a:extLst>
          </p:cNvPr>
          <p:cNvSpPr txBox="1"/>
          <p:nvPr/>
        </p:nvSpPr>
        <p:spPr>
          <a:xfrm>
            <a:off x="2589212" y="3371568"/>
            <a:ext cx="891540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class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MyCreator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: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latin typeface="Cascadia Mono" panose="020B0609020000020004" pitchFamily="49" charset="0"/>
              </a:rPr>
              <a:t>Creator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{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: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2B91AF"/>
                </a:solidFill>
                <a:latin typeface="Cascadia Mono" panose="020B0609020000020004" pitchFamily="49" charset="0"/>
              </a:rPr>
              <a:t>Product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* Create(</a:t>
            </a:r>
            <a:r>
              <a:rPr lang="en-US" sz="1800" dirty="0">
                <a:solidFill>
                  <a:srgbClr val="2B91AF"/>
                </a:solidFill>
                <a:latin typeface="Cascadia Mono" panose="020B0609020000020004" pitchFamily="49" charset="0"/>
              </a:rPr>
              <a:t>ID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</a:rPr>
              <a:t>id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)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override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if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(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</a:rPr>
              <a:t>id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== </a:t>
            </a:r>
            <a:r>
              <a:rPr lang="en-US" sz="1800" dirty="0">
                <a:solidFill>
                  <a:srgbClr val="2B91AF"/>
                </a:solidFill>
                <a:latin typeface="Cascadia Mono" panose="020B0609020000020004" pitchFamily="49" charset="0"/>
              </a:rPr>
              <a:t>ID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::</a:t>
            </a:r>
            <a:r>
              <a:rPr lang="en-US" sz="1800" dirty="0">
                <a:solidFill>
                  <a:srgbClr val="2F4F4F"/>
                </a:solidFill>
                <a:latin typeface="Cascadia Mono" panose="020B0609020000020004" pitchFamily="49" charset="0"/>
              </a:rPr>
              <a:t>YOURS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)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return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new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MyProduct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if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(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</a:rPr>
              <a:t>id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== </a:t>
            </a:r>
            <a:r>
              <a:rPr lang="en-US" sz="1800" dirty="0">
                <a:solidFill>
                  <a:srgbClr val="2B91AF"/>
                </a:solidFill>
                <a:latin typeface="Cascadia Mono" panose="020B0609020000020004" pitchFamily="49" charset="0"/>
              </a:rPr>
              <a:t>ID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::</a:t>
            </a:r>
            <a:r>
              <a:rPr lang="en-US" sz="1800" dirty="0">
                <a:solidFill>
                  <a:srgbClr val="2F4F4F"/>
                </a:solidFill>
                <a:latin typeface="Cascadia Mono" panose="020B0609020000020004" pitchFamily="49" charset="0"/>
              </a:rPr>
              <a:t>MINE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)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return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new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YourProduct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</a:rPr>
              <a:t>// N.B.: switched YOURS and MINE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if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(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</a:rPr>
              <a:t>id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== </a:t>
            </a:r>
            <a:r>
              <a:rPr lang="en-US" sz="1800" dirty="0">
                <a:solidFill>
                  <a:srgbClr val="2B91AF"/>
                </a:solidFill>
                <a:latin typeface="Cascadia Mono" panose="020B0609020000020004" pitchFamily="49" charset="0"/>
              </a:rPr>
              <a:t>ID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::</a:t>
            </a:r>
            <a:r>
              <a:rPr lang="en-US" sz="1800" dirty="0">
                <a:solidFill>
                  <a:srgbClr val="2F4F4F"/>
                </a:solidFill>
                <a:latin typeface="Cascadia Mono" panose="020B0609020000020004" pitchFamily="49" charset="0"/>
              </a:rPr>
              <a:t>THEIRS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)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return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new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TheirProduct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return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latin typeface="Cascadia Mono" panose="020B0609020000020004" pitchFamily="49" charset="0"/>
              </a:rPr>
              <a:t>Creator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::Create(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</a:rPr>
              <a:t>id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);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</a:rPr>
              <a:t>// called if all others fail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ru-UA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}</a:t>
            </a:r>
          </a:p>
          <a:p>
            <a:r>
              <a:rPr lang="ru-UA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};</a:t>
            </a:r>
            <a:endParaRPr lang="ru-U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4BB56D-5BCD-5926-2780-60AAF66BD5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57576-A18B-4F5B-90B8-F88C6C9850D3}" type="slidenum">
              <a:rPr lang="ru-UA" smtClean="0"/>
              <a:t>20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14986005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01B8353-5E82-A455-E603-FDFE76671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Здається</a:t>
            </a:r>
            <a:r>
              <a:rPr lang="ru-RU" dirty="0"/>
              <a:t>, </a:t>
            </a:r>
            <a:r>
              <a:rPr lang="ru-RU" dirty="0" err="1"/>
              <a:t>вдалося</a:t>
            </a:r>
            <a:r>
              <a:rPr lang="ru-RU" dirty="0"/>
              <a:t>!</a:t>
            </a:r>
            <a:endParaRPr lang="ru-UA" dirty="0"/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D9B778D6-246D-101A-5D1A-79B37D7AD6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76643" y="1905000"/>
            <a:ext cx="8915400" cy="3777622"/>
          </a:xfrm>
        </p:spPr>
        <p:txBody>
          <a:bodyPr/>
          <a:lstStyle/>
          <a:p>
            <a:r>
              <a:rPr lang="ru-RU" strike="sngStrike" dirty="0">
                <a:solidFill>
                  <a:srgbClr val="FF0000"/>
                </a:solidFill>
              </a:rPr>
              <a:t>Не </a:t>
            </a:r>
            <a:r>
              <a:rPr lang="ru-RU" strike="sngStrike" dirty="0" err="1">
                <a:solidFill>
                  <a:srgbClr val="FF0000"/>
                </a:solidFill>
              </a:rPr>
              <a:t>передбачено</a:t>
            </a:r>
            <a:r>
              <a:rPr lang="ru-RU" strike="sngStrike" dirty="0">
                <a:solidFill>
                  <a:srgbClr val="FF0000"/>
                </a:solidFill>
              </a:rPr>
              <a:t> проблему: </a:t>
            </a:r>
            <a:r>
              <a:rPr lang="ru-RU" strike="sngStrike" dirty="0" err="1">
                <a:solidFill>
                  <a:srgbClr val="FF0000"/>
                </a:solidFill>
              </a:rPr>
              <a:t>що</a:t>
            </a:r>
            <a:r>
              <a:rPr lang="ru-RU" strike="sngStrike" dirty="0">
                <a:solidFill>
                  <a:srgbClr val="FF0000"/>
                </a:solidFill>
              </a:rPr>
              <a:t> </a:t>
            </a:r>
            <a:r>
              <a:rPr lang="ru-RU" strike="sngStrike" dirty="0" err="1">
                <a:solidFill>
                  <a:srgbClr val="FF0000"/>
                </a:solidFill>
              </a:rPr>
              <a:t>робити</a:t>
            </a:r>
            <a:r>
              <a:rPr lang="ru-RU" strike="sngStrike" dirty="0">
                <a:solidFill>
                  <a:srgbClr val="FF0000"/>
                </a:solidFill>
              </a:rPr>
              <a:t> у </a:t>
            </a:r>
            <a:r>
              <a:rPr lang="ru-RU" strike="sngStrike" dirty="0" err="1">
                <a:solidFill>
                  <a:srgbClr val="FF0000"/>
                </a:solidFill>
              </a:rPr>
              <a:t>випадку</a:t>
            </a:r>
            <a:r>
              <a:rPr lang="ru-RU" strike="sngStrike" dirty="0">
                <a:solidFill>
                  <a:srgbClr val="FF0000"/>
                </a:solidFill>
              </a:rPr>
              <a:t>, коли </a:t>
            </a:r>
            <a:r>
              <a:rPr lang="ru-RU" strike="sngStrike" dirty="0" err="1">
                <a:solidFill>
                  <a:srgbClr val="FF0000"/>
                </a:solidFill>
              </a:rPr>
              <a:t>користувач</a:t>
            </a:r>
            <a:r>
              <a:rPr lang="ru-RU" strike="sngStrike" dirty="0">
                <a:solidFill>
                  <a:srgbClr val="FF0000"/>
                </a:solidFill>
              </a:rPr>
              <a:t> </a:t>
            </a:r>
            <a:r>
              <a:rPr lang="ru-RU" strike="sngStrike" dirty="0" err="1">
                <a:solidFill>
                  <a:srgbClr val="FF0000"/>
                </a:solidFill>
              </a:rPr>
              <a:t>захоче</a:t>
            </a:r>
            <a:r>
              <a:rPr lang="ru-RU" strike="sngStrike" dirty="0">
                <a:solidFill>
                  <a:srgbClr val="FF0000"/>
                </a:solidFill>
              </a:rPr>
              <a:t>, </a:t>
            </a:r>
            <a:r>
              <a:rPr lang="ru-RU" strike="sngStrike" dirty="0" err="1">
                <a:solidFill>
                  <a:srgbClr val="FF0000"/>
                </a:solidFill>
              </a:rPr>
              <a:t>щоб</a:t>
            </a:r>
            <a:r>
              <a:rPr lang="ru-RU" strike="sngStrike" dirty="0">
                <a:solidFill>
                  <a:srgbClr val="FF0000"/>
                </a:solidFill>
              </a:rPr>
              <a:t> один </a:t>
            </a:r>
            <a:r>
              <a:rPr lang="ru-RU" strike="sngStrike" dirty="0" err="1">
                <a:solidFill>
                  <a:srgbClr val="FF0000"/>
                </a:solidFill>
              </a:rPr>
              <a:t>застосунок</a:t>
            </a:r>
            <a:r>
              <a:rPr lang="ru-RU" strike="sngStrike" dirty="0">
                <a:solidFill>
                  <a:srgbClr val="FF0000"/>
                </a:solidFill>
              </a:rPr>
              <a:t> </a:t>
            </a:r>
            <a:r>
              <a:rPr lang="ru-RU" strike="sngStrike" dirty="0" err="1">
                <a:solidFill>
                  <a:srgbClr val="FF0000"/>
                </a:solidFill>
              </a:rPr>
              <a:t>міг</a:t>
            </a:r>
            <a:r>
              <a:rPr lang="ru-RU" strike="sngStrike" dirty="0">
                <a:solidFill>
                  <a:srgbClr val="FF0000"/>
                </a:solidFill>
              </a:rPr>
              <a:t> </a:t>
            </a:r>
            <a:r>
              <a:rPr lang="ru-RU" strike="sngStrike" dirty="0" err="1">
                <a:solidFill>
                  <a:srgbClr val="FF0000"/>
                </a:solidFill>
              </a:rPr>
              <a:t>працювати</a:t>
            </a:r>
            <a:r>
              <a:rPr lang="ru-RU" strike="sngStrike" dirty="0">
                <a:solidFill>
                  <a:srgbClr val="FF0000"/>
                </a:solidFill>
              </a:rPr>
              <a:t> з РІЗНИМИ типами </a:t>
            </a:r>
            <a:r>
              <a:rPr lang="ru-RU" strike="sngStrike" dirty="0" err="1">
                <a:solidFill>
                  <a:srgbClr val="FF0000"/>
                </a:solidFill>
              </a:rPr>
              <a:t>документів</a:t>
            </a:r>
            <a:r>
              <a:rPr lang="ru-RU" strike="sngStrike" dirty="0">
                <a:solidFill>
                  <a:srgbClr val="FF0000"/>
                </a:solidFill>
              </a:rPr>
              <a:t>?</a:t>
            </a:r>
          </a:p>
          <a:p>
            <a:r>
              <a:rPr lang="ru-RU" dirty="0" err="1">
                <a:solidFill>
                  <a:srgbClr val="00B050"/>
                </a:solidFill>
              </a:rPr>
              <a:t>Тепер</a:t>
            </a:r>
            <a:r>
              <a:rPr lang="ru-RU" dirty="0">
                <a:solidFill>
                  <a:srgbClr val="00B050"/>
                </a:solidFill>
              </a:rPr>
              <a:t> ми </a:t>
            </a:r>
            <a:r>
              <a:rPr lang="ru-RU" dirty="0" err="1">
                <a:solidFill>
                  <a:srgbClr val="00B050"/>
                </a:solidFill>
              </a:rPr>
              <a:t>можемо</a:t>
            </a:r>
            <a:r>
              <a:rPr lang="ru-RU" dirty="0">
                <a:solidFill>
                  <a:srgbClr val="00B050"/>
                </a:solidFill>
              </a:rPr>
              <a:t> </a:t>
            </a:r>
            <a:r>
              <a:rPr lang="ru-RU" dirty="0" err="1">
                <a:solidFill>
                  <a:srgbClr val="00B050"/>
                </a:solidFill>
              </a:rPr>
              <a:t>працювати</a:t>
            </a:r>
            <a:r>
              <a:rPr lang="ru-RU" dirty="0">
                <a:solidFill>
                  <a:srgbClr val="00B050"/>
                </a:solidFill>
              </a:rPr>
              <a:t> з </a:t>
            </a:r>
            <a:r>
              <a:rPr lang="ru-RU" dirty="0" err="1">
                <a:solidFill>
                  <a:srgbClr val="00B050"/>
                </a:solidFill>
              </a:rPr>
              <a:t>різними</a:t>
            </a:r>
            <a:r>
              <a:rPr lang="ru-RU" dirty="0">
                <a:solidFill>
                  <a:srgbClr val="00B050"/>
                </a:solidFill>
              </a:rPr>
              <a:t> типами </a:t>
            </a:r>
            <a:r>
              <a:rPr lang="ru-RU" dirty="0" err="1">
                <a:solidFill>
                  <a:srgbClr val="00B050"/>
                </a:solidFill>
              </a:rPr>
              <a:t>продуктів</a:t>
            </a:r>
            <a:r>
              <a:rPr lang="ru-RU" dirty="0">
                <a:solidFill>
                  <a:srgbClr val="00B050"/>
                </a:solidFill>
              </a:rPr>
              <a:t> </a:t>
            </a:r>
            <a:r>
              <a:rPr lang="ru-RU" dirty="0" err="1">
                <a:solidFill>
                  <a:srgbClr val="00B050"/>
                </a:solidFill>
              </a:rPr>
              <a:t>одночасно</a:t>
            </a:r>
            <a:r>
              <a:rPr lang="ru-RU" dirty="0">
                <a:solidFill>
                  <a:srgbClr val="00B050"/>
                </a:solidFill>
              </a:rPr>
              <a:t>.</a:t>
            </a:r>
          </a:p>
          <a:p>
            <a:r>
              <a:rPr lang="ru-RU" dirty="0">
                <a:solidFill>
                  <a:srgbClr val="00B050"/>
                </a:solidFill>
              </a:rPr>
              <a:t>До того ж, зараз ми </a:t>
            </a:r>
            <a:r>
              <a:rPr lang="ru-RU" dirty="0" err="1">
                <a:solidFill>
                  <a:srgbClr val="00B050"/>
                </a:solidFill>
              </a:rPr>
              <a:t>визначаємо</a:t>
            </a:r>
            <a:r>
              <a:rPr lang="ru-RU" dirty="0">
                <a:solidFill>
                  <a:srgbClr val="00B050"/>
                </a:solidFill>
              </a:rPr>
              <a:t>, </a:t>
            </a:r>
            <a:r>
              <a:rPr lang="ru-RU" dirty="0" err="1">
                <a:solidFill>
                  <a:srgbClr val="00B050"/>
                </a:solidFill>
              </a:rPr>
              <a:t>який</a:t>
            </a:r>
            <a:r>
              <a:rPr lang="ru-RU" dirty="0">
                <a:solidFill>
                  <a:srgbClr val="00B050"/>
                </a:solidFill>
              </a:rPr>
              <a:t> продукт буде створено,               </a:t>
            </a:r>
            <a:r>
              <a:rPr lang="ru-RU" dirty="0">
                <a:solidFill>
                  <a:srgbClr val="00B050"/>
                </a:solidFill>
                <a:highlight>
                  <a:srgbClr val="FFFF00"/>
                </a:highlight>
              </a:rPr>
              <a:t>НА ЕТАПІ ВИКОНАННЯ</a:t>
            </a:r>
            <a:r>
              <a:rPr lang="ru-RU" dirty="0">
                <a:solidFill>
                  <a:srgbClr val="00B050"/>
                </a:solidFill>
              </a:rPr>
              <a:t>, а не на </a:t>
            </a:r>
            <a:r>
              <a:rPr lang="ru-RU" dirty="0" err="1">
                <a:solidFill>
                  <a:srgbClr val="00B050"/>
                </a:solidFill>
              </a:rPr>
              <a:t>етапі</a:t>
            </a:r>
            <a:r>
              <a:rPr lang="ru-RU" dirty="0">
                <a:solidFill>
                  <a:srgbClr val="00B050"/>
                </a:solidFill>
              </a:rPr>
              <a:t> </a:t>
            </a:r>
            <a:r>
              <a:rPr lang="ru-RU" dirty="0" err="1">
                <a:solidFill>
                  <a:srgbClr val="00B050"/>
                </a:solidFill>
              </a:rPr>
              <a:t>компіляції</a:t>
            </a:r>
            <a:r>
              <a:rPr lang="ru-RU" dirty="0">
                <a:solidFill>
                  <a:srgbClr val="00B050"/>
                </a:solidFill>
              </a:rPr>
              <a:t>!</a:t>
            </a:r>
          </a:p>
          <a:p>
            <a:endParaRPr lang="ru-UA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456647-3B43-2A08-E16F-718194798E4A}"/>
              </a:ext>
            </a:extLst>
          </p:cNvPr>
          <p:cNvSpPr txBox="1"/>
          <p:nvPr/>
        </p:nvSpPr>
        <p:spPr>
          <a:xfrm>
            <a:off x="2559394" y="4230416"/>
            <a:ext cx="764983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auto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main() -&gt;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ru-UA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2B91AF"/>
                </a:solidFill>
                <a:latin typeface="Cascadia Mono" panose="020B0609020000020004" pitchFamily="49" charset="0"/>
              </a:rPr>
              <a:t>Creator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* creator =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new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MyCreator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input;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cin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8080"/>
                </a:solidFill>
                <a:latin typeface="Cascadia Mono" panose="020B0609020000020004" pitchFamily="49" charset="0"/>
              </a:rPr>
              <a:t>&gt;&gt;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input;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2B91AF"/>
                </a:solidFill>
                <a:latin typeface="Cascadia Mono" panose="020B0609020000020004" pitchFamily="49" charset="0"/>
              </a:rPr>
              <a:t>ID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input_id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en-US" sz="18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static_cast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&lt;</a:t>
            </a:r>
            <a:r>
              <a:rPr lang="en-US" sz="1800" dirty="0">
                <a:solidFill>
                  <a:srgbClr val="2B91AF"/>
                </a:solidFill>
                <a:latin typeface="Cascadia Mono" panose="020B0609020000020004" pitchFamily="49" charset="0"/>
              </a:rPr>
              <a:t>ID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&gt;(input);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2B91AF"/>
                </a:solidFill>
                <a:latin typeface="Cascadia Mono" panose="020B0609020000020004" pitchFamily="49" charset="0"/>
              </a:rPr>
              <a:t>Product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* product = creator-&gt;Create(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input_id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return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0;</a:t>
            </a:r>
          </a:p>
          <a:p>
            <a:r>
              <a:rPr lang="ru-UA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  <a:endParaRPr lang="ru-UA" dirty="0"/>
          </a:p>
        </p:txBody>
      </p:sp>
      <p:pic>
        <p:nvPicPr>
          <p:cNvPr id="7" name="Рисунок 6" descr="Зображення, що містить текст, у приміщенні, ссавець&#10;&#10;Автоматично згенерований опис">
            <a:extLst>
              <a:ext uri="{FF2B5EF4-FFF2-40B4-BE49-F238E27FC236}">
                <a16:creationId xmlns:a16="http://schemas.microsoft.com/office/drawing/2014/main" id="{F4FE71AF-F18F-5E98-43E4-42A5516488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2618" y="4240978"/>
            <a:ext cx="1591994" cy="199291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274829-242B-DBC8-0FAC-D02BF600E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57576-A18B-4F5B-90B8-F88C6C9850D3}" type="slidenum">
              <a:rPr lang="ru-UA" smtClean="0"/>
              <a:t>21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2391513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9F966-A465-6125-CD09-71EBD006B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err="1"/>
              <a:t>Звичайний</a:t>
            </a:r>
            <a:r>
              <a:rPr lang="ru-RU" dirty="0"/>
              <a:t> </a:t>
            </a:r>
            <a:r>
              <a:rPr lang="ru-RU" dirty="0" err="1"/>
              <a:t>фабричний</a:t>
            </a:r>
            <a:r>
              <a:rPr lang="ru-RU" dirty="0"/>
              <a:t> метод </a:t>
            </a:r>
            <a:r>
              <a:rPr lang="en-US" dirty="0"/>
              <a:t>vs </a:t>
            </a:r>
            <a:br>
              <a:rPr lang="en-US" dirty="0"/>
            </a:br>
            <a:r>
              <a:rPr lang="ru-RU" dirty="0" err="1"/>
              <a:t>Параметризований</a:t>
            </a:r>
            <a:r>
              <a:rPr lang="ru-RU" dirty="0"/>
              <a:t> </a:t>
            </a:r>
            <a:r>
              <a:rPr lang="ru-RU" dirty="0" err="1"/>
              <a:t>фабричний</a:t>
            </a:r>
            <a:r>
              <a:rPr lang="ru-RU" dirty="0"/>
              <a:t> метод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29C3B5-ACA5-AA28-74C8-BAF28082CA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ru-RU" dirty="0"/>
              <a:t>Головна </a:t>
            </a:r>
            <a:r>
              <a:rPr lang="ru-RU" dirty="0" err="1"/>
              <a:t>різниця</a:t>
            </a:r>
            <a:r>
              <a:rPr lang="ru-RU" dirty="0"/>
              <a:t> </a:t>
            </a:r>
            <a:r>
              <a:rPr lang="ru-RU" dirty="0" err="1"/>
              <a:t>полягає</a:t>
            </a:r>
            <a:r>
              <a:rPr lang="ru-RU" dirty="0"/>
              <a:t> у тому, </a:t>
            </a:r>
            <a:r>
              <a:rPr lang="ru-RU" dirty="0" err="1"/>
              <a:t>що</a:t>
            </a:r>
            <a:r>
              <a:rPr lang="ru-RU" dirty="0"/>
              <a:t> </a:t>
            </a:r>
            <a:r>
              <a:rPr lang="ru-RU" dirty="0" err="1"/>
              <a:t>Параметризований</a:t>
            </a:r>
            <a:r>
              <a:rPr lang="ru-RU" dirty="0"/>
              <a:t> </a:t>
            </a:r>
            <a:r>
              <a:rPr lang="ru-RU" dirty="0" err="1"/>
              <a:t>фабричний</a:t>
            </a:r>
            <a:r>
              <a:rPr lang="ru-RU" dirty="0"/>
              <a:t> метод </a:t>
            </a:r>
            <a:r>
              <a:rPr lang="ru-RU" dirty="0" err="1"/>
              <a:t>інкапсулює</a:t>
            </a:r>
            <a:r>
              <a:rPr lang="ru-RU" dirty="0"/>
              <a:t> </a:t>
            </a:r>
            <a:r>
              <a:rPr lang="ru-RU" dirty="0" err="1"/>
              <a:t>логіку</a:t>
            </a:r>
            <a:r>
              <a:rPr lang="ru-RU" dirty="0"/>
              <a:t> </a:t>
            </a:r>
            <a:r>
              <a:rPr lang="ru-RU" dirty="0" err="1"/>
              <a:t>динамічного</a:t>
            </a:r>
            <a:r>
              <a:rPr lang="ru-RU" dirty="0"/>
              <a:t> </a:t>
            </a:r>
            <a:r>
              <a:rPr lang="ru-RU" dirty="0" err="1"/>
              <a:t>визначення</a:t>
            </a:r>
            <a:r>
              <a:rPr lang="ru-RU" dirty="0"/>
              <a:t>, </a:t>
            </a:r>
            <a:r>
              <a:rPr lang="ru-RU" dirty="0" err="1"/>
              <a:t>який</a:t>
            </a:r>
            <a:r>
              <a:rPr lang="ru-RU" dirty="0"/>
              <a:t> </a:t>
            </a:r>
            <a:r>
              <a:rPr lang="ru-RU" dirty="0" err="1"/>
              <a:t>саме</a:t>
            </a:r>
            <a:r>
              <a:rPr lang="ru-RU" dirty="0"/>
              <a:t> </a:t>
            </a:r>
            <a:r>
              <a:rPr lang="ru-RU" dirty="0" err="1"/>
              <a:t>об’єкт</a:t>
            </a:r>
            <a:r>
              <a:rPr lang="ru-RU" dirty="0"/>
              <a:t> буде створено (</a:t>
            </a:r>
            <a:r>
              <a:rPr lang="ru-RU" dirty="0" err="1"/>
              <a:t>залежно</a:t>
            </a:r>
            <a:r>
              <a:rPr lang="ru-RU" dirty="0"/>
              <a:t> </a:t>
            </a:r>
            <a:r>
              <a:rPr lang="ru-RU" dirty="0" err="1"/>
              <a:t>від</a:t>
            </a:r>
            <a:r>
              <a:rPr lang="ru-RU" dirty="0"/>
              <a:t> </a:t>
            </a:r>
            <a:r>
              <a:rPr lang="ru-RU" dirty="0" err="1"/>
              <a:t>переданого</a:t>
            </a:r>
            <a:r>
              <a:rPr lang="ru-RU" dirty="0"/>
              <a:t> параметра), а </a:t>
            </a:r>
            <a:r>
              <a:rPr lang="ru-RU" dirty="0" err="1"/>
              <a:t>звичайний</a:t>
            </a:r>
            <a:r>
              <a:rPr lang="ru-RU" dirty="0"/>
              <a:t> </a:t>
            </a:r>
            <a:r>
              <a:rPr lang="ru-RU" dirty="0" err="1"/>
              <a:t>фабричний</a:t>
            </a:r>
            <a:r>
              <a:rPr lang="ru-RU" dirty="0"/>
              <a:t> метод – не </a:t>
            </a:r>
            <a:r>
              <a:rPr lang="ru-RU" dirty="0" err="1"/>
              <a:t>обов’язково</a:t>
            </a:r>
            <a:r>
              <a:rPr lang="ru-RU" dirty="0"/>
              <a:t>.</a:t>
            </a:r>
          </a:p>
          <a:p>
            <a:r>
              <a:rPr lang="ru-RU" dirty="0"/>
              <a:t>По </a:t>
            </a:r>
            <a:r>
              <a:rPr lang="ru-RU" dirty="0" err="1"/>
              <a:t>суті</a:t>
            </a:r>
            <a:r>
              <a:rPr lang="ru-RU" dirty="0"/>
              <a:t>, </a:t>
            </a:r>
            <a:r>
              <a:rPr lang="ru-RU" dirty="0" err="1"/>
              <a:t>реалізацію</a:t>
            </a:r>
            <a:r>
              <a:rPr lang="ru-RU" dirty="0"/>
              <a:t> </a:t>
            </a:r>
            <a:r>
              <a:rPr lang="ru-RU" dirty="0" err="1"/>
              <a:t>логіку</a:t>
            </a:r>
            <a:r>
              <a:rPr lang="ru-RU" dirty="0"/>
              <a:t> </a:t>
            </a:r>
            <a:r>
              <a:rPr lang="ru-RU" dirty="0" err="1"/>
              <a:t>параметричного</a:t>
            </a:r>
            <a:r>
              <a:rPr lang="ru-RU" dirty="0"/>
              <a:t> фабричного методу </a:t>
            </a:r>
            <a:r>
              <a:rPr lang="ru-RU" dirty="0" err="1"/>
              <a:t>іноді</a:t>
            </a:r>
            <a:r>
              <a:rPr lang="ru-RU" dirty="0"/>
              <a:t> </a:t>
            </a:r>
            <a:r>
              <a:rPr lang="ru-RU" dirty="0" err="1"/>
              <a:t>можна</a:t>
            </a:r>
            <a:r>
              <a:rPr lang="ru-RU" dirty="0"/>
              <a:t> </a:t>
            </a:r>
            <a:r>
              <a:rPr lang="ru-RU" dirty="0" err="1"/>
              <a:t>покласти</a:t>
            </a:r>
            <a:r>
              <a:rPr lang="ru-RU" dirty="0"/>
              <a:t> на </a:t>
            </a:r>
            <a:r>
              <a:rPr lang="ru-RU" dirty="0" err="1"/>
              <a:t>плечі</a:t>
            </a:r>
            <a:r>
              <a:rPr lang="ru-RU" dirty="0"/>
              <a:t> </a:t>
            </a:r>
            <a:r>
              <a:rPr lang="ru-RU" dirty="0" err="1"/>
              <a:t>користувача</a:t>
            </a:r>
            <a:r>
              <a:rPr lang="ru-RU" dirty="0"/>
              <a:t> (</a:t>
            </a:r>
            <a:r>
              <a:rPr lang="ru-RU" dirty="0" err="1"/>
              <a:t>продемонстровано</a:t>
            </a:r>
            <a:r>
              <a:rPr lang="ru-RU" dirty="0"/>
              <a:t> у </a:t>
            </a:r>
            <a:r>
              <a:rPr lang="ru-RU" dirty="0" err="1"/>
              <a:t>наступномих</a:t>
            </a:r>
            <a:r>
              <a:rPr lang="ru-RU" dirty="0"/>
              <a:t> слайдах). Але </a:t>
            </a:r>
            <a:r>
              <a:rPr lang="ru-RU" dirty="0" err="1"/>
              <a:t>це</a:t>
            </a:r>
            <a:r>
              <a:rPr lang="ru-RU" dirty="0"/>
              <a:t> </a:t>
            </a:r>
            <a:r>
              <a:rPr lang="ru-RU" dirty="0" err="1"/>
              <a:t>може</a:t>
            </a:r>
            <a:r>
              <a:rPr lang="ru-RU" dirty="0"/>
              <a:t> бути </a:t>
            </a:r>
            <a:r>
              <a:rPr lang="ru-RU" dirty="0" err="1"/>
              <a:t>надмірно</a:t>
            </a:r>
            <a:r>
              <a:rPr lang="ru-RU" dirty="0"/>
              <a:t>, </a:t>
            </a:r>
            <a:r>
              <a:rPr lang="ru-RU" dirty="0" err="1"/>
              <a:t>залежно</a:t>
            </a:r>
            <a:r>
              <a:rPr lang="ru-RU" dirty="0"/>
              <a:t> </a:t>
            </a:r>
            <a:r>
              <a:rPr lang="ru-RU" dirty="0" err="1"/>
              <a:t>від</a:t>
            </a:r>
            <a:r>
              <a:rPr lang="ru-RU" dirty="0"/>
              <a:t> </a:t>
            </a:r>
            <a:r>
              <a:rPr lang="ru-RU" dirty="0" err="1"/>
              <a:t>задачі</a:t>
            </a:r>
            <a:r>
              <a:rPr lang="ru-RU" dirty="0"/>
              <a:t>.</a:t>
            </a:r>
          </a:p>
          <a:p>
            <a:r>
              <a:rPr lang="ru-RU" dirty="0"/>
              <a:t>Там де </a:t>
            </a:r>
            <a:r>
              <a:rPr lang="ru-RU" dirty="0" err="1"/>
              <a:t>потрібне</a:t>
            </a:r>
            <a:r>
              <a:rPr lang="ru-RU" dirty="0"/>
              <a:t> </a:t>
            </a:r>
            <a:r>
              <a:rPr lang="ru-RU" dirty="0" err="1"/>
              <a:t>динамічне</a:t>
            </a:r>
            <a:r>
              <a:rPr lang="ru-RU" dirty="0"/>
              <a:t> </a:t>
            </a:r>
            <a:r>
              <a:rPr lang="ru-RU" dirty="0" err="1"/>
              <a:t>визначення</a:t>
            </a:r>
            <a:r>
              <a:rPr lang="ru-RU" dirty="0"/>
              <a:t> </a:t>
            </a:r>
            <a:r>
              <a:rPr lang="ru-RU" dirty="0" err="1"/>
              <a:t>типів</a:t>
            </a:r>
            <a:r>
              <a:rPr lang="ru-RU" dirty="0"/>
              <a:t> </a:t>
            </a:r>
            <a:r>
              <a:rPr lang="ru-RU" dirty="0" err="1"/>
              <a:t>створених</a:t>
            </a:r>
            <a:r>
              <a:rPr lang="ru-RU" dirty="0"/>
              <a:t> </a:t>
            </a:r>
            <a:r>
              <a:rPr lang="ru-RU" dirty="0" err="1"/>
              <a:t>об’єктів</a:t>
            </a:r>
            <a:r>
              <a:rPr lang="ru-RU" dirty="0"/>
              <a:t> – там і стане у </a:t>
            </a:r>
            <a:r>
              <a:rPr lang="ru-RU" dirty="0" err="1"/>
              <a:t>нагоді</a:t>
            </a:r>
            <a:r>
              <a:rPr lang="ru-RU" dirty="0"/>
              <a:t> </a:t>
            </a:r>
            <a:r>
              <a:rPr lang="ru-RU" dirty="0" err="1"/>
              <a:t>параметризований</a:t>
            </a:r>
            <a:r>
              <a:rPr lang="ru-RU" dirty="0"/>
              <a:t> </a:t>
            </a:r>
            <a:r>
              <a:rPr lang="ru-RU" dirty="0" err="1"/>
              <a:t>фабричний</a:t>
            </a:r>
            <a:r>
              <a:rPr lang="ru-RU" dirty="0"/>
              <a:t> метод. У </a:t>
            </a:r>
            <a:r>
              <a:rPr lang="ru-RU" dirty="0" err="1"/>
              <a:t>інших</a:t>
            </a:r>
            <a:r>
              <a:rPr lang="ru-RU" dirty="0"/>
              <a:t> </a:t>
            </a:r>
            <a:r>
              <a:rPr lang="ru-RU" dirty="0" err="1"/>
              <a:t>ситуаціях</a:t>
            </a:r>
            <a:r>
              <a:rPr lang="ru-RU" dirty="0"/>
              <a:t> не </a:t>
            </a:r>
            <a:r>
              <a:rPr lang="ru-RU" dirty="0" err="1"/>
              <a:t>варто</a:t>
            </a:r>
            <a:r>
              <a:rPr lang="ru-RU" dirty="0"/>
              <a:t> на </a:t>
            </a:r>
            <a:r>
              <a:rPr lang="ru-RU" dirty="0" err="1"/>
              <a:t>нього</a:t>
            </a:r>
            <a:r>
              <a:rPr lang="ru-RU" dirty="0"/>
              <a:t> </a:t>
            </a:r>
            <a:r>
              <a:rPr lang="ru-RU" dirty="0" err="1"/>
              <a:t>витрачатися</a:t>
            </a:r>
            <a:r>
              <a:rPr lang="ru-RU" dirty="0"/>
              <a:t>.</a:t>
            </a:r>
          </a:p>
          <a:p>
            <a:r>
              <a:rPr lang="ru-RU" dirty="0"/>
              <a:t>До того ж, як </a:t>
            </a:r>
            <a:r>
              <a:rPr lang="ru-RU" dirty="0" err="1"/>
              <a:t>вже</a:t>
            </a:r>
            <a:r>
              <a:rPr lang="ru-RU" dirty="0"/>
              <a:t> </a:t>
            </a:r>
            <a:r>
              <a:rPr lang="ru-RU" dirty="0" err="1"/>
              <a:t>було</a:t>
            </a:r>
            <a:r>
              <a:rPr lang="ru-RU" dirty="0"/>
              <a:t> </a:t>
            </a:r>
            <a:r>
              <a:rPr lang="ru-RU" dirty="0" err="1"/>
              <a:t>розглянуто</a:t>
            </a:r>
            <a:r>
              <a:rPr lang="ru-RU" dirty="0"/>
              <a:t>, </a:t>
            </a:r>
            <a:r>
              <a:rPr lang="ru-RU" dirty="0" err="1"/>
              <a:t>параметризовані</a:t>
            </a:r>
            <a:r>
              <a:rPr lang="ru-RU" dirty="0"/>
              <a:t> </a:t>
            </a:r>
            <a:r>
              <a:rPr lang="ru-RU" dirty="0" err="1"/>
              <a:t>фабричні</a:t>
            </a:r>
            <a:r>
              <a:rPr lang="ru-RU" dirty="0"/>
              <a:t> </a:t>
            </a:r>
            <a:r>
              <a:rPr lang="ru-RU" dirty="0" err="1"/>
              <a:t>методи</a:t>
            </a:r>
            <a:r>
              <a:rPr lang="ru-RU" dirty="0"/>
              <a:t> </a:t>
            </a:r>
            <a:r>
              <a:rPr lang="ru-RU" dirty="0" err="1"/>
              <a:t>досить</a:t>
            </a:r>
            <a:r>
              <a:rPr lang="ru-RU" dirty="0"/>
              <a:t> просто </a:t>
            </a:r>
            <a:r>
              <a:rPr lang="ru-RU" dirty="0" err="1"/>
              <a:t>розширювати</a:t>
            </a:r>
            <a:r>
              <a:rPr lang="ru-RU" dirty="0"/>
              <a:t> шляхом </a:t>
            </a:r>
            <a:r>
              <a:rPr lang="ru-RU" dirty="0" err="1"/>
              <a:t>наслідування</a:t>
            </a:r>
            <a:r>
              <a:rPr lang="ru-RU" dirty="0"/>
              <a:t>. </a:t>
            </a:r>
            <a:r>
              <a:rPr lang="ru-RU" dirty="0" err="1"/>
              <a:t>Проте</a:t>
            </a:r>
            <a:r>
              <a:rPr lang="ru-RU" dirty="0"/>
              <a:t> </a:t>
            </a:r>
            <a:r>
              <a:rPr lang="ru-RU" dirty="0" err="1"/>
              <a:t>цей</a:t>
            </a:r>
            <a:r>
              <a:rPr lang="ru-RU" dirty="0"/>
              <a:t> </a:t>
            </a:r>
            <a:r>
              <a:rPr lang="ru-RU" dirty="0" err="1"/>
              <a:t>спосіб</a:t>
            </a:r>
            <a:r>
              <a:rPr lang="ru-RU" dirty="0"/>
              <a:t> </a:t>
            </a:r>
            <a:r>
              <a:rPr lang="ru-RU" dirty="0" err="1"/>
              <a:t>розширення</a:t>
            </a:r>
            <a:r>
              <a:rPr lang="ru-RU" dirty="0"/>
              <a:t> </a:t>
            </a:r>
            <a:r>
              <a:rPr lang="ru-RU" dirty="0" err="1"/>
              <a:t>порушує</a:t>
            </a:r>
            <a:r>
              <a:rPr lang="ru-RU" dirty="0"/>
              <a:t> </a:t>
            </a:r>
            <a:r>
              <a:rPr lang="ru-RU" i="1" dirty="0"/>
              <a:t>принцип </a:t>
            </a:r>
            <a:r>
              <a:rPr lang="ru-RU" i="1" dirty="0" err="1"/>
              <a:t>нетермінальної</a:t>
            </a:r>
            <a:r>
              <a:rPr lang="ru-RU" i="1" dirty="0"/>
              <a:t> </a:t>
            </a:r>
            <a:r>
              <a:rPr lang="ru-RU" i="1" dirty="0" err="1"/>
              <a:t>абстракції</a:t>
            </a:r>
            <a:r>
              <a:rPr lang="ru-RU" i="1" dirty="0"/>
              <a:t>.</a:t>
            </a:r>
            <a:endParaRPr lang="en-US" i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228276-CF51-8C84-1784-C75755B2C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57576-A18B-4F5B-90B8-F88C6C9850D3}" type="slidenum">
              <a:rPr lang="ru-UA" smtClean="0"/>
              <a:t>22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32490635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5483BC-3178-FFFE-2FC0-D6A7F3193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Нехай </a:t>
            </a:r>
            <a:r>
              <a:rPr lang="ru-RU" dirty="0" err="1"/>
              <a:t>користувач</a:t>
            </a:r>
            <a:r>
              <a:rPr lang="ru-RU" dirty="0"/>
              <a:t> сам </a:t>
            </a:r>
            <a:r>
              <a:rPr lang="ru-RU" dirty="0" err="1"/>
              <a:t>вирішує</a:t>
            </a:r>
            <a:r>
              <a:rPr lang="ru-RU" dirty="0"/>
              <a:t>, </a:t>
            </a:r>
            <a:r>
              <a:rPr lang="ru-RU" dirty="0" err="1"/>
              <a:t>що</a:t>
            </a:r>
            <a:r>
              <a:rPr lang="ru-RU" dirty="0"/>
              <a:t> </a:t>
            </a:r>
            <a:r>
              <a:rPr lang="ru-RU" dirty="0" err="1"/>
              <a:t>створити</a:t>
            </a:r>
            <a:r>
              <a:rPr lang="ru-RU" dirty="0"/>
              <a:t>…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18B1B8-CF7F-EFD8-16A6-1766CFC484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57576-A18B-4F5B-90B8-F88C6C9850D3}" type="slidenum">
              <a:rPr lang="ru-UA" smtClean="0"/>
              <a:t>23</a:t>
            </a:fld>
            <a:endParaRPr lang="ru-U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ECA001-AFC8-B9C7-33D5-41C092EFD340}"/>
              </a:ext>
            </a:extLst>
          </p:cNvPr>
          <p:cNvSpPr txBox="1"/>
          <p:nvPr/>
        </p:nvSpPr>
        <p:spPr>
          <a:xfrm>
            <a:off x="6327743" y="1597745"/>
            <a:ext cx="6094428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class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latin typeface="Cascadia Mono" panose="020B0609020000020004" pitchFamily="49" charset="0"/>
              </a:rPr>
              <a:t>Creator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{ </a:t>
            </a:r>
          </a:p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:</a:t>
            </a:r>
          </a:p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	virtual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latin typeface="Cascadia Mono" panose="020B0609020000020004" pitchFamily="49" charset="0"/>
              </a:rPr>
              <a:t>Product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* 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CreateProduct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() = 0;</a:t>
            </a:r>
          </a:p>
          <a:p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};</a:t>
            </a:r>
          </a:p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class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MineCreator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  :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latin typeface="Cascadia Mono" panose="020B0609020000020004" pitchFamily="49" charset="0"/>
              </a:rPr>
              <a:t>Creator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{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</a:rPr>
              <a:t>/*...*/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};</a:t>
            </a:r>
          </a:p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class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YoursCreator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 :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latin typeface="Cascadia Mono" panose="020B0609020000020004" pitchFamily="49" charset="0"/>
              </a:rPr>
              <a:t>Creator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{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</a:rPr>
              <a:t>/*...*/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};</a:t>
            </a:r>
          </a:p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class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TheirsCreator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: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latin typeface="Cascadia Mono" panose="020B0609020000020004" pitchFamily="49" charset="0"/>
              </a:rPr>
              <a:t>Creator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{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</a:rPr>
              <a:t>/*...*/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};</a:t>
            </a:r>
            <a:endParaRPr lang="en-US" sz="1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34AA81-9DF3-C4F4-A8CF-4CA5B9D60E56}"/>
              </a:ext>
            </a:extLst>
          </p:cNvPr>
          <p:cNvSpPr txBox="1"/>
          <p:nvPr/>
        </p:nvSpPr>
        <p:spPr>
          <a:xfrm>
            <a:off x="2230894" y="2737233"/>
            <a:ext cx="9273717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2B91AF"/>
                </a:solidFill>
                <a:latin typeface="Cascadia Mono" panose="020B0609020000020004" pitchFamily="49" charset="0"/>
              </a:rPr>
              <a:t>Creator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* factory;</a:t>
            </a:r>
          </a:p>
          <a:p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show_product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2B91AF"/>
                </a:solidFill>
                <a:latin typeface="Cascadia Mono" panose="020B0609020000020004" pitchFamily="49" charset="0"/>
              </a:rPr>
              <a:t>ID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808080"/>
                </a:solidFill>
                <a:latin typeface="Cascadia Mono" panose="020B0609020000020004" pitchFamily="49" charset="0"/>
              </a:rPr>
              <a:t>productID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)</a:t>
            </a:r>
          </a:p>
          <a:p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pPr lvl="1"/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switch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(</a:t>
            </a:r>
            <a:r>
              <a:rPr lang="en-US" sz="1600" dirty="0" err="1">
                <a:solidFill>
                  <a:srgbClr val="808080"/>
                </a:solidFill>
                <a:latin typeface="Cascadia Mono" panose="020B0609020000020004" pitchFamily="49" charset="0"/>
              </a:rPr>
              <a:t>productID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)</a:t>
            </a:r>
          </a:p>
          <a:p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	{</a:t>
            </a:r>
          </a:p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		case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latin typeface="Cascadia Mono" panose="020B0609020000020004" pitchFamily="49" charset="0"/>
              </a:rPr>
              <a:t>ID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::</a:t>
            </a:r>
            <a:r>
              <a:rPr lang="en-US" sz="1600" dirty="0">
                <a:solidFill>
                  <a:srgbClr val="2F4F4F"/>
                </a:solidFill>
                <a:latin typeface="Cascadia Mono" panose="020B0609020000020004" pitchFamily="49" charset="0"/>
              </a:rPr>
              <a:t>MINE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:   factory =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new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MineCreator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; 	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break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		case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latin typeface="Cascadia Mono" panose="020B0609020000020004" pitchFamily="49" charset="0"/>
              </a:rPr>
              <a:t>ID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::</a:t>
            </a:r>
            <a:r>
              <a:rPr lang="en-US" sz="1600" dirty="0">
                <a:solidFill>
                  <a:srgbClr val="2F4F4F"/>
                </a:solidFill>
                <a:latin typeface="Cascadia Mono" panose="020B0609020000020004" pitchFamily="49" charset="0"/>
              </a:rPr>
              <a:t>YOURS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:  factory =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new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YoursCreator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; 	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break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		case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latin typeface="Cascadia Mono" panose="020B0609020000020004" pitchFamily="49" charset="0"/>
              </a:rPr>
              <a:t>ID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::</a:t>
            </a:r>
            <a:r>
              <a:rPr lang="en-US" sz="1600" dirty="0">
                <a:solidFill>
                  <a:srgbClr val="2F4F4F"/>
                </a:solidFill>
                <a:latin typeface="Cascadia Mono" panose="020B0609020000020004" pitchFamily="49" charset="0"/>
              </a:rPr>
              <a:t>THEIRS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: factory =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new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TheirsCreator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;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break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	}</a:t>
            </a:r>
          </a:p>
          <a:p>
            <a:r>
              <a:rPr lang="en-US" sz="1600" dirty="0">
                <a:solidFill>
                  <a:srgbClr val="2B91AF"/>
                </a:solidFill>
                <a:latin typeface="Cascadia Mono" panose="020B0609020000020004" pitchFamily="49" charset="0"/>
              </a:rPr>
              <a:t>	Product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* created = factory-&gt;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CreateProduct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();</a:t>
            </a:r>
          </a:p>
          <a:p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</a:rPr>
              <a:t>	//logic of showing created product...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7501987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73F997-81D2-ABE2-1118-B05DE1EDFF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Чи</a:t>
            </a:r>
            <a:r>
              <a:rPr lang="ru-RU" dirty="0"/>
              <a:t> </a:t>
            </a:r>
            <a:r>
              <a:rPr lang="ru-RU" dirty="0" err="1"/>
              <a:t>варте</a:t>
            </a:r>
            <a:r>
              <a:rPr lang="ru-RU" dirty="0"/>
              <a:t> того?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97ECBF-C4BA-79D8-5854-2D6F00123B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905000"/>
            <a:ext cx="8915400" cy="4740897"/>
          </a:xfrm>
        </p:spPr>
        <p:txBody>
          <a:bodyPr>
            <a:normAutofit/>
          </a:bodyPr>
          <a:lstStyle/>
          <a:p>
            <a:r>
              <a:rPr lang="ru-RU" dirty="0" err="1"/>
              <a:t>Насправді</a:t>
            </a:r>
            <a:r>
              <a:rPr lang="ru-RU" dirty="0"/>
              <a:t>, </a:t>
            </a:r>
            <a:r>
              <a:rPr lang="ru-RU" dirty="0" err="1"/>
              <a:t>здається</a:t>
            </a:r>
            <a:r>
              <a:rPr lang="ru-RU" dirty="0"/>
              <a:t>, </a:t>
            </a:r>
            <a:r>
              <a:rPr lang="ru-RU" dirty="0" err="1"/>
              <a:t>що</a:t>
            </a:r>
            <a:r>
              <a:rPr lang="ru-RU" dirty="0"/>
              <a:t> </a:t>
            </a:r>
            <a:r>
              <a:rPr lang="ru-RU" dirty="0" err="1"/>
              <a:t>логіку</a:t>
            </a:r>
            <a:r>
              <a:rPr lang="ru-RU" dirty="0"/>
              <a:t> </a:t>
            </a:r>
            <a:r>
              <a:rPr lang="ru-RU" dirty="0" err="1"/>
              <a:t>визначення</a:t>
            </a:r>
            <a:r>
              <a:rPr lang="ru-RU" dirty="0"/>
              <a:t>, </a:t>
            </a:r>
            <a:r>
              <a:rPr lang="ru-RU" dirty="0" err="1"/>
              <a:t>який</a:t>
            </a:r>
            <a:r>
              <a:rPr lang="ru-RU" dirty="0"/>
              <a:t> </a:t>
            </a:r>
            <a:r>
              <a:rPr lang="ru-RU" dirty="0" err="1"/>
              <a:t>об’єкт</a:t>
            </a:r>
            <a:r>
              <a:rPr lang="ru-RU" dirty="0"/>
              <a:t> </a:t>
            </a:r>
            <a:r>
              <a:rPr lang="ru-RU" dirty="0" err="1"/>
              <a:t>створити</a:t>
            </a:r>
            <a:r>
              <a:rPr lang="ru-RU" dirty="0"/>
              <a:t>, все-таки </a:t>
            </a:r>
            <a:r>
              <a:rPr lang="ru-RU" dirty="0" err="1"/>
              <a:t>має</a:t>
            </a:r>
            <a:r>
              <a:rPr lang="ru-RU" dirty="0"/>
              <a:t> </a:t>
            </a:r>
            <a:r>
              <a:rPr lang="ru-RU" dirty="0" err="1"/>
              <a:t>інкапсулювати</a:t>
            </a:r>
            <a:r>
              <a:rPr lang="ru-RU" dirty="0"/>
              <a:t> сам </a:t>
            </a:r>
            <a:r>
              <a:rPr lang="ru-RU" dirty="0" err="1"/>
              <a:t>фабричний</a:t>
            </a:r>
            <a:r>
              <a:rPr lang="ru-RU" dirty="0"/>
              <a:t> метод, </a:t>
            </a:r>
            <a:r>
              <a:rPr lang="ru-RU" dirty="0" err="1"/>
              <a:t>адже</a:t>
            </a:r>
            <a:r>
              <a:rPr lang="ru-RU" dirty="0"/>
              <a:t> у кожному </a:t>
            </a:r>
            <a:r>
              <a:rPr lang="ru-RU" dirty="0" err="1"/>
              <a:t>місці</a:t>
            </a:r>
            <a:r>
              <a:rPr lang="ru-RU" dirty="0"/>
              <a:t>, де буде створено </a:t>
            </a:r>
            <a:r>
              <a:rPr lang="ru-RU" dirty="0" err="1"/>
              <a:t>об’єкт</a:t>
            </a:r>
            <a:r>
              <a:rPr lang="ru-RU" dirty="0"/>
              <a:t>, </a:t>
            </a:r>
            <a:r>
              <a:rPr lang="ru-RU" dirty="0" err="1"/>
              <a:t>користувач</a:t>
            </a:r>
            <a:r>
              <a:rPr lang="ru-RU" dirty="0"/>
              <a:t> </a:t>
            </a:r>
            <a:r>
              <a:rPr lang="ru-RU" dirty="0" err="1"/>
              <a:t>матиме</a:t>
            </a:r>
            <a:r>
              <a:rPr lang="ru-RU" dirty="0"/>
              <a:t> </a:t>
            </a:r>
            <a:r>
              <a:rPr lang="ru-RU" dirty="0" err="1"/>
              <a:t>продублювати</a:t>
            </a:r>
            <a:r>
              <a:rPr lang="ru-RU" dirty="0"/>
              <a:t> </a:t>
            </a:r>
            <a:r>
              <a:rPr lang="ru-RU" dirty="0" err="1"/>
              <a:t>цю</a:t>
            </a:r>
            <a:r>
              <a:rPr lang="ru-RU" dirty="0"/>
              <a:t> </a:t>
            </a:r>
            <a:r>
              <a:rPr lang="ru-RU" dirty="0" err="1"/>
              <a:t>логіку</a:t>
            </a:r>
            <a:r>
              <a:rPr lang="ru-RU" dirty="0"/>
              <a:t>.</a:t>
            </a:r>
          </a:p>
          <a:p>
            <a:r>
              <a:rPr lang="ru-RU" dirty="0" err="1"/>
              <a:t>Проте</a:t>
            </a:r>
            <a:r>
              <a:rPr lang="ru-RU" dirty="0"/>
              <a:t> </a:t>
            </a:r>
            <a:r>
              <a:rPr lang="ru-RU" dirty="0" err="1"/>
              <a:t>існують</a:t>
            </a:r>
            <a:r>
              <a:rPr lang="ru-RU" dirty="0"/>
              <a:t> </a:t>
            </a:r>
            <a:r>
              <a:rPr lang="ru-RU" dirty="0" err="1"/>
              <a:t>ситуації</a:t>
            </a:r>
            <a:r>
              <a:rPr lang="ru-RU" dirty="0"/>
              <a:t>, </a:t>
            </a:r>
            <a:r>
              <a:rPr lang="ru-RU" dirty="0" err="1"/>
              <a:t>параметризований</a:t>
            </a:r>
            <a:r>
              <a:rPr lang="ru-RU" dirty="0"/>
              <a:t> </a:t>
            </a:r>
            <a:r>
              <a:rPr lang="ru-RU" dirty="0" err="1"/>
              <a:t>фабричний</a:t>
            </a:r>
            <a:r>
              <a:rPr lang="ru-RU" dirty="0"/>
              <a:t> метод просто не </a:t>
            </a:r>
            <a:r>
              <a:rPr lang="ru-RU" dirty="0" err="1"/>
              <a:t>потрібен</a:t>
            </a:r>
            <a:r>
              <a:rPr lang="ru-RU" dirty="0"/>
              <a:t>.</a:t>
            </a:r>
          </a:p>
          <a:p>
            <a:r>
              <a:rPr lang="ru-RU" dirty="0" err="1"/>
              <a:t>Наприклад</a:t>
            </a:r>
            <a:r>
              <a:rPr lang="ru-RU" dirty="0"/>
              <a:t>, </a:t>
            </a:r>
            <a:r>
              <a:rPr lang="ru-RU" dirty="0" err="1"/>
              <a:t>якщо</a:t>
            </a:r>
            <a:r>
              <a:rPr lang="ru-RU" dirty="0"/>
              <a:t> у нас </a:t>
            </a:r>
            <a:r>
              <a:rPr lang="ru-RU" dirty="0" err="1"/>
              <a:t>немає</a:t>
            </a:r>
            <a:r>
              <a:rPr lang="ru-RU" dirty="0"/>
              <a:t> потреби </a:t>
            </a:r>
            <a:r>
              <a:rPr lang="ru-RU" dirty="0" err="1"/>
              <a:t>динамічно</a:t>
            </a:r>
            <a:r>
              <a:rPr lang="ru-RU" dirty="0"/>
              <a:t> </a:t>
            </a:r>
            <a:r>
              <a:rPr lang="ru-RU" dirty="0" err="1"/>
              <a:t>визначати</a:t>
            </a:r>
            <a:r>
              <a:rPr lang="ru-RU" dirty="0"/>
              <a:t>, </a:t>
            </a:r>
            <a:r>
              <a:rPr lang="ru-RU" dirty="0" err="1"/>
              <a:t>якого</a:t>
            </a:r>
            <a:r>
              <a:rPr lang="ru-RU" dirty="0"/>
              <a:t> </a:t>
            </a:r>
            <a:r>
              <a:rPr lang="ru-RU" dirty="0" err="1"/>
              <a:t>саме</a:t>
            </a:r>
            <a:r>
              <a:rPr lang="ru-RU" dirty="0"/>
              <a:t> типу </a:t>
            </a:r>
            <a:r>
              <a:rPr lang="ru-RU" dirty="0" err="1"/>
              <a:t>об’єкт</a:t>
            </a:r>
            <a:r>
              <a:rPr lang="ru-RU" dirty="0"/>
              <a:t> буде створено, то </a:t>
            </a:r>
            <a:r>
              <a:rPr lang="ru-RU" dirty="0" err="1"/>
              <a:t>звичайний</a:t>
            </a:r>
            <a:r>
              <a:rPr lang="ru-RU" dirty="0"/>
              <a:t> </a:t>
            </a:r>
            <a:r>
              <a:rPr lang="ru-RU" dirty="0" err="1"/>
              <a:t>фабричний</a:t>
            </a:r>
            <a:r>
              <a:rPr lang="ru-RU" dirty="0"/>
              <a:t> метод </a:t>
            </a:r>
            <a:r>
              <a:rPr lang="ru-RU" dirty="0" err="1"/>
              <a:t>цілком</a:t>
            </a:r>
            <a:r>
              <a:rPr lang="ru-RU" dirty="0"/>
              <a:t> </a:t>
            </a:r>
            <a:r>
              <a:rPr lang="ru-RU" dirty="0" err="1"/>
              <a:t>задовольнить</a:t>
            </a:r>
            <a:r>
              <a:rPr lang="ru-RU" dirty="0"/>
              <a:t> нас, </a:t>
            </a:r>
            <a:r>
              <a:rPr lang="ru-RU" dirty="0" err="1"/>
              <a:t>адже</a:t>
            </a:r>
            <a:r>
              <a:rPr lang="ru-RU" dirty="0"/>
              <a:t> просто не </a:t>
            </a:r>
            <a:r>
              <a:rPr lang="ru-RU" dirty="0" err="1"/>
              <a:t>знайдеться</a:t>
            </a:r>
            <a:r>
              <a:rPr lang="ru-RU" dirty="0"/>
              <a:t> </a:t>
            </a:r>
            <a:r>
              <a:rPr lang="ru-RU" dirty="0" err="1"/>
              <a:t>місця</a:t>
            </a:r>
            <a:r>
              <a:rPr lang="ru-RU" dirty="0"/>
              <a:t>, де б тип </a:t>
            </a:r>
            <a:r>
              <a:rPr lang="ru-RU" dirty="0" err="1"/>
              <a:t>створених</a:t>
            </a:r>
            <a:r>
              <a:rPr lang="ru-RU" dirty="0"/>
              <a:t> </a:t>
            </a:r>
            <a:r>
              <a:rPr lang="ru-RU" dirty="0" err="1"/>
              <a:t>об’єктів</a:t>
            </a:r>
            <a:r>
              <a:rPr lang="ru-RU" dirty="0"/>
              <a:t> </a:t>
            </a:r>
            <a:r>
              <a:rPr lang="ru-RU" dirty="0" err="1"/>
              <a:t>визначався</a:t>
            </a:r>
            <a:r>
              <a:rPr lang="ru-RU" dirty="0"/>
              <a:t> на </a:t>
            </a:r>
            <a:r>
              <a:rPr lang="ru-RU" dirty="0" err="1"/>
              <a:t>етапі</a:t>
            </a:r>
            <a:r>
              <a:rPr lang="ru-RU" dirty="0"/>
              <a:t> </a:t>
            </a:r>
            <a:r>
              <a:rPr lang="ru-RU" dirty="0" err="1"/>
              <a:t>виконання</a:t>
            </a:r>
            <a:r>
              <a:rPr lang="ru-RU" dirty="0"/>
              <a:t>.</a:t>
            </a:r>
          </a:p>
          <a:p>
            <a:r>
              <a:rPr lang="ru-RU" dirty="0"/>
              <a:t>До того ж, </a:t>
            </a:r>
            <a:r>
              <a:rPr lang="ru-RU" dirty="0" err="1"/>
              <a:t>реалізація</a:t>
            </a:r>
            <a:r>
              <a:rPr lang="ru-RU" dirty="0"/>
              <a:t> </a:t>
            </a:r>
            <a:r>
              <a:rPr lang="ru-RU" dirty="0" err="1"/>
              <a:t>параметричного</a:t>
            </a:r>
            <a:r>
              <a:rPr lang="ru-RU" dirty="0"/>
              <a:t> фабричного методу є </a:t>
            </a:r>
            <a:r>
              <a:rPr lang="ru-RU" dirty="0" err="1"/>
              <a:t>значно</a:t>
            </a:r>
            <a:r>
              <a:rPr lang="ru-RU" dirty="0"/>
              <a:t> </a:t>
            </a:r>
            <a:r>
              <a:rPr lang="ru-RU" dirty="0" err="1"/>
              <a:t>складнішою</a:t>
            </a:r>
            <a:r>
              <a:rPr lang="ru-RU" dirty="0"/>
              <a:t> за </a:t>
            </a:r>
            <a:r>
              <a:rPr lang="ru-RU" dirty="0" err="1"/>
              <a:t>реалізацію</a:t>
            </a:r>
            <a:r>
              <a:rPr lang="ru-RU" dirty="0"/>
              <a:t> </a:t>
            </a:r>
            <a:r>
              <a:rPr lang="ru-RU" dirty="0" err="1"/>
              <a:t>звичайного</a:t>
            </a:r>
            <a:r>
              <a:rPr lang="ru-RU" dirty="0"/>
              <a:t> фабричного методу. Тому </a:t>
            </a:r>
            <a:r>
              <a:rPr lang="ru-RU" dirty="0" err="1"/>
              <a:t>якщо</a:t>
            </a:r>
            <a:r>
              <a:rPr lang="ru-RU" dirty="0"/>
              <a:t> потреба у </a:t>
            </a:r>
            <a:r>
              <a:rPr lang="ru-RU" dirty="0" err="1"/>
              <a:t>динамічному</a:t>
            </a:r>
            <a:r>
              <a:rPr lang="ru-RU" dirty="0"/>
              <a:t> </a:t>
            </a:r>
            <a:r>
              <a:rPr lang="ru-RU" dirty="0" err="1"/>
              <a:t>визначенні</a:t>
            </a:r>
            <a:r>
              <a:rPr lang="ru-RU" dirty="0"/>
              <a:t> типу у нас </a:t>
            </a:r>
            <a:r>
              <a:rPr lang="ru-RU" dirty="0" err="1"/>
              <a:t>тільки</a:t>
            </a:r>
            <a:r>
              <a:rPr lang="ru-RU" dirty="0"/>
              <a:t> одна на всю </a:t>
            </a:r>
            <a:r>
              <a:rPr lang="ru-RU" dirty="0" err="1"/>
              <a:t>програму</a:t>
            </a:r>
            <a:r>
              <a:rPr lang="ru-RU" dirty="0"/>
              <a:t>, то </a:t>
            </a:r>
            <a:r>
              <a:rPr lang="ru-RU" dirty="0" err="1"/>
              <a:t>користувач</a:t>
            </a:r>
            <a:r>
              <a:rPr lang="ru-RU" dirty="0"/>
              <a:t> не </a:t>
            </a:r>
            <a:r>
              <a:rPr lang="ru-RU" dirty="0" err="1"/>
              <a:t>образиться</a:t>
            </a:r>
            <a:r>
              <a:rPr lang="ru-RU" dirty="0"/>
              <a:t>, </a:t>
            </a:r>
            <a:r>
              <a:rPr lang="ru-RU" dirty="0" err="1"/>
              <a:t>якщо</a:t>
            </a:r>
            <a:r>
              <a:rPr lang="ru-RU" dirty="0"/>
              <a:t> ми </a:t>
            </a:r>
            <a:r>
              <a:rPr lang="ru-RU" dirty="0" err="1"/>
              <a:t>перекладемо</a:t>
            </a:r>
            <a:r>
              <a:rPr lang="ru-RU" dirty="0"/>
              <a:t> </a:t>
            </a:r>
            <a:r>
              <a:rPr lang="ru-RU" dirty="0" err="1"/>
              <a:t>реалізацію</a:t>
            </a:r>
            <a:r>
              <a:rPr lang="ru-RU" dirty="0"/>
              <a:t> </a:t>
            </a:r>
            <a:r>
              <a:rPr lang="ru-RU" dirty="0" err="1"/>
              <a:t>цієї</a:t>
            </a:r>
            <a:r>
              <a:rPr lang="ru-RU" dirty="0"/>
              <a:t> </a:t>
            </a:r>
            <a:r>
              <a:rPr lang="ru-RU" dirty="0" err="1"/>
              <a:t>логіки</a:t>
            </a:r>
            <a:r>
              <a:rPr lang="ru-RU" dirty="0"/>
              <a:t> на </a:t>
            </a:r>
            <a:r>
              <a:rPr lang="ru-RU" dirty="0" err="1"/>
              <a:t>нього</a:t>
            </a:r>
            <a:r>
              <a:rPr lang="ru-RU" dirty="0"/>
              <a:t>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EA22A4-3037-6268-9281-9BA0EC4B7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57576-A18B-4F5B-90B8-F88C6C9850D3}" type="slidenum">
              <a:rPr lang="ru-UA" smtClean="0"/>
              <a:t>24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22963311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14DE973-B7B0-4884-A906-061D3B736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Як бути </a:t>
            </a:r>
            <a:r>
              <a:rPr lang="ru-RU" dirty="0" err="1"/>
              <a:t>із</a:t>
            </a:r>
            <a:r>
              <a:rPr lang="ru-RU" dirty="0"/>
              <a:t> </a:t>
            </a:r>
            <a:r>
              <a:rPr lang="ru-RU" dirty="0" err="1"/>
              <a:t>залежністю</a:t>
            </a:r>
            <a:r>
              <a:rPr lang="ru-RU" dirty="0"/>
              <a:t>?</a:t>
            </a:r>
            <a:endParaRPr lang="ru-UA" dirty="0"/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21EBA7EF-D69A-E484-BC9D-F753ACDE25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err="1">
                <a:solidFill>
                  <a:srgbClr val="FFC000"/>
                </a:solidFill>
              </a:rPr>
              <a:t>Менша</a:t>
            </a:r>
            <a:r>
              <a:rPr lang="ru-RU" dirty="0">
                <a:solidFill>
                  <a:srgbClr val="FFC000"/>
                </a:solidFill>
              </a:rPr>
              <a:t> </a:t>
            </a:r>
            <a:r>
              <a:rPr lang="ru-RU" dirty="0" err="1">
                <a:solidFill>
                  <a:srgbClr val="FFC000"/>
                </a:solidFill>
              </a:rPr>
              <a:t>залежність</a:t>
            </a:r>
            <a:r>
              <a:rPr lang="ru-RU" dirty="0">
                <a:solidFill>
                  <a:srgbClr val="FFC000"/>
                </a:solidFill>
              </a:rPr>
              <a:t> </a:t>
            </a:r>
            <a:r>
              <a:rPr lang="ru-RU" dirty="0" err="1">
                <a:solidFill>
                  <a:srgbClr val="FFC000"/>
                </a:solidFill>
              </a:rPr>
              <a:t>між</a:t>
            </a:r>
            <a:r>
              <a:rPr lang="ru-RU" dirty="0">
                <a:solidFill>
                  <a:srgbClr val="FFC000"/>
                </a:solidFill>
              </a:rPr>
              <a:t> типами-</a:t>
            </a:r>
            <a:r>
              <a:rPr lang="ru-RU" dirty="0" err="1">
                <a:solidFill>
                  <a:srgbClr val="FFC000"/>
                </a:solidFill>
              </a:rPr>
              <a:t>користувачами</a:t>
            </a:r>
            <a:r>
              <a:rPr lang="ru-RU" dirty="0">
                <a:solidFill>
                  <a:srgbClr val="FFC000"/>
                </a:solidFill>
              </a:rPr>
              <a:t> та типами-продуктами</a:t>
            </a:r>
            <a:r>
              <a:rPr lang="ru-RU" dirty="0">
                <a:solidFill>
                  <a:srgbClr val="00B050"/>
                </a:solidFill>
              </a:rPr>
              <a:t> </a:t>
            </a:r>
            <a:r>
              <a:rPr lang="ru-RU" dirty="0" err="1">
                <a:solidFill>
                  <a:srgbClr val="FFC000"/>
                </a:solidFill>
              </a:rPr>
              <a:t>або</a:t>
            </a:r>
            <a:r>
              <a:rPr lang="ru-RU" dirty="0">
                <a:solidFill>
                  <a:srgbClr val="FFC000"/>
                </a:solidFill>
              </a:rPr>
              <a:t> </a:t>
            </a:r>
            <a:r>
              <a:rPr lang="ru-RU" dirty="0" err="1">
                <a:solidFill>
                  <a:srgbClr val="FFC000"/>
                </a:solidFill>
              </a:rPr>
              <a:t>повна</a:t>
            </a:r>
            <a:r>
              <a:rPr lang="ru-RU" dirty="0">
                <a:solidFill>
                  <a:srgbClr val="FFC000"/>
                </a:solidFill>
              </a:rPr>
              <a:t> </a:t>
            </a:r>
            <a:r>
              <a:rPr lang="ru-RU" dirty="0" err="1">
                <a:solidFill>
                  <a:srgbClr val="FFC000"/>
                </a:solidFill>
              </a:rPr>
              <a:t>ізоляція</a:t>
            </a:r>
            <a:r>
              <a:rPr lang="ru-RU" dirty="0">
                <a:solidFill>
                  <a:srgbClr val="FFC000"/>
                </a:solidFill>
              </a:rPr>
              <a:t> </a:t>
            </a:r>
            <a:r>
              <a:rPr lang="ru-RU" dirty="0" err="1">
                <a:solidFill>
                  <a:srgbClr val="FFC000"/>
                </a:solidFill>
              </a:rPr>
              <a:t>останніх</a:t>
            </a:r>
            <a:endParaRPr lang="ru-RU" dirty="0">
              <a:solidFill>
                <a:srgbClr val="FFC000"/>
              </a:solidFill>
            </a:endParaRP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Ось </a:t>
            </a:r>
            <a:r>
              <a:rPr lang="ru-RU" dirty="0" err="1"/>
              <a:t>хто</a:t>
            </a:r>
            <a:r>
              <a:rPr lang="ru-RU" dirty="0"/>
              <a:t> нам </a:t>
            </a:r>
            <a:r>
              <a:rPr lang="ru-RU" dirty="0" err="1"/>
              <a:t>підкаже</a:t>
            </a:r>
            <a:r>
              <a:rPr lang="ru-RU" dirty="0"/>
              <a:t>:</a:t>
            </a:r>
            <a:endParaRPr lang="ru-UA" dirty="0"/>
          </a:p>
        </p:txBody>
      </p:sp>
      <p:pic>
        <p:nvPicPr>
          <p:cNvPr id="5" name="Рисунок 4" descr="Зображення, що містить особа, чоловік, у приміщенні, посмішка&#10;&#10;Автоматично згенерований опис">
            <a:extLst>
              <a:ext uri="{FF2B5EF4-FFF2-40B4-BE49-F238E27FC236}">
                <a16:creationId xmlns:a16="http://schemas.microsoft.com/office/drawing/2014/main" id="{61A5CFA8-E669-E948-A5FA-31EE978980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9542" y="3376390"/>
            <a:ext cx="2228850" cy="2857500"/>
          </a:xfrm>
          <a:prstGeom prst="rect">
            <a:avLst/>
          </a:prstGeom>
        </p:spPr>
      </p:pic>
      <p:pic>
        <p:nvPicPr>
          <p:cNvPr id="7" name="Рисунок 6" descr="Зображення, що містить особа, у приміщенні, підлога, стіна&#10;&#10;Автоматично згенерований опис">
            <a:extLst>
              <a:ext uri="{FF2B5EF4-FFF2-40B4-BE49-F238E27FC236}">
                <a16:creationId xmlns:a16="http://schemas.microsoft.com/office/drawing/2014/main" id="{E6CFA051-5B26-8DF3-6196-E2EF49CFC6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0836" y="3319820"/>
            <a:ext cx="2228850" cy="297063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F05ECF-E6E7-9753-0598-0612E30A24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57576-A18B-4F5B-90B8-F88C6C9850D3}" type="slidenum">
              <a:rPr lang="ru-UA" smtClean="0"/>
              <a:t>25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2665808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792B766-C346-7F50-333D-F46BFB62A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Трюк </a:t>
            </a:r>
            <a:r>
              <a:rPr lang="ru-RU" dirty="0" err="1"/>
              <a:t>від</a:t>
            </a:r>
            <a:r>
              <a:rPr lang="ru-RU" dirty="0"/>
              <a:t> </a:t>
            </a:r>
            <a:r>
              <a:rPr lang="ru-RU" dirty="0" err="1"/>
              <a:t>Александреску</a:t>
            </a:r>
            <a:r>
              <a:rPr lang="ru-RU" dirty="0"/>
              <a:t>!</a:t>
            </a:r>
            <a:endParaRPr lang="ru-UA" dirty="0"/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899F13D9-F142-64C8-6CB0-C5053E4424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Нехай </a:t>
            </a:r>
            <a:r>
              <a:rPr lang="ru-RU" dirty="0" err="1"/>
              <a:t>тепер</a:t>
            </a:r>
            <a:r>
              <a:rPr lang="ru-RU" dirty="0"/>
              <a:t> </a:t>
            </a:r>
            <a:r>
              <a:rPr lang="ru-RU" dirty="0" err="1"/>
              <a:t>продукти</a:t>
            </a:r>
            <a:r>
              <a:rPr lang="ru-RU" dirty="0"/>
              <a:t> </a:t>
            </a:r>
            <a:r>
              <a:rPr lang="ru-RU" dirty="0" err="1"/>
              <a:t>самі</a:t>
            </a:r>
            <a:r>
              <a:rPr lang="ru-RU" dirty="0"/>
              <a:t> </a:t>
            </a:r>
            <a:r>
              <a:rPr lang="ru-RU" dirty="0" err="1"/>
              <a:t>реєструються</a:t>
            </a:r>
            <a:r>
              <a:rPr lang="ru-RU" dirty="0"/>
              <a:t> на </a:t>
            </a:r>
            <a:r>
              <a:rPr lang="ru-RU" dirty="0" err="1"/>
              <a:t>фабриці</a:t>
            </a:r>
            <a:r>
              <a:rPr lang="ru-RU" dirty="0"/>
              <a:t>!</a:t>
            </a:r>
            <a:endParaRPr lang="ru-UA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B9B094-FC25-C7BF-0C5E-E5ECFF9AEA4A}"/>
              </a:ext>
            </a:extLst>
          </p:cNvPr>
          <p:cNvSpPr txBox="1"/>
          <p:nvPr/>
        </p:nvSpPr>
        <p:spPr>
          <a:xfrm>
            <a:off x="2428956" y="2900476"/>
            <a:ext cx="6639629" cy="289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class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2B91AF"/>
                </a:solidFill>
                <a:latin typeface="Cascadia Mono" panose="020B0609020000020004" pitchFamily="49" charset="0"/>
              </a:rPr>
              <a:t>Creator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ru-UA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: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using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CreateF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en-US" sz="1400" dirty="0">
                <a:solidFill>
                  <a:srgbClr val="2B91AF"/>
                </a:solidFill>
                <a:latin typeface="Cascadia Mono" panose="020B0609020000020004" pitchFamily="49" charset="0"/>
              </a:rPr>
              <a:t>Product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* (*)();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private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: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using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CallbackMap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= std::</a:t>
            </a:r>
            <a:r>
              <a:rPr lang="en-US" sz="1400" dirty="0">
                <a:solidFill>
                  <a:srgbClr val="2B91AF"/>
                </a:solidFill>
                <a:latin typeface="Cascadia Mono" panose="020B0609020000020004" pitchFamily="49" charset="0"/>
              </a:rPr>
              <a:t>map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&lt;</a:t>
            </a:r>
            <a:r>
              <a:rPr lang="en-US" sz="1400" dirty="0">
                <a:solidFill>
                  <a:srgbClr val="2B91AF"/>
                </a:solidFill>
                <a:latin typeface="Cascadia Mono" panose="020B0609020000020004" pitchFamily="49" charset="0"/>
              </a:rPr>
              <a:t>ID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14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CreateF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&gt;;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: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bool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Register(</a:t>
            </a:r>
            <a:r>
              <a:rPr lang="en-US" sz="1400" dirty="0">
                <a:solidFill>
                  <a:srgbClr val="2B91AF"/>
                </a:solidFill>
                <a:latin typeface="Cascadia Mono" panose="020B0609020000020004" pitchFamily="49" charset="0"/>
              </a:rPr>
              <a:t>ID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808080"/>
                </a:solidFill>
                <a:latin typeface="Cascadia Mono" panose="020B0609020000020004" pitchFamily="49" charset="0"/>
              </a:rPr>
              <a:t>id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14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CreateF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808080"/>
                </a:solidFill>
                <a:latin typeface="Cascadia Mono" panose="020B0609020000020004" pitchFamily="49" charset="0"/>
              </a:rPr>
              <a:t>CreateFn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bool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Unregister(</a:t>
            </a:r>
            <a:r>
              <a:rPr lang="en-US" sz="1400" dirty="0">
                <a:solidFill>
                  <a:srgbClr val="2B91AF"/>
                </a:solidFill>
                <a:latin typeface="Cascadia Mono" panose="020B0609020000020004" pitchFamily="49" charset="0"/>
              </a:rPr>
              <a:t>ID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</a:rPr>
              <a:t>id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400" dirty="0">
                <a:solidFill>
                  <a:srgbClr val="2B91AF"/>
                </a:solidFill>
                <a:latin typeface="Cascadia Mono" panose="020B0609020000020004" pitchFamily="49" charset="0"/>
              </a:rPr>
              <a:t>Product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* Create(</a:t>
            </a:r>
            <a:r>
              <a:rPr lang="en-US" sz="1400" dirty="0">
                <a:solidFill>
                  <a:srgbClr val="2B91AF"/>
                </a:solidFill>
                <a:latin typeface="Cascadia Mono" panose="020B0609020000020004" pitchFamily="49" charset="0"/>
              </a:rPr>
              <a:t>ID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</a:rPr>
              <a:t>id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private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: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4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CallbackMap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callbacks_;</a:t>
            </a:r>
          </a:p>
          <a:p>
            <a:r>
              <a:rPr lang="ru-UA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};</a:t>
            </a:r>
            <a:endParaRPr lang="ru-UA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CB3033-DDE1-C53D-2FB8-B8B8DDB81009}"/>
              </a:ext>
            </a:extLst>
          </p:cNvPr>
          <p:cNvSpPr txBox="1"/>
          <p:nvPr/>
        </p:nvSpPr>
        <p:spPr>
          <a:xfrm>
            <a:off x="7730389" y="3331363"/>
            <a:ext cx="4310406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2B91AF"/>
                </a:solidFill>
                <a:latin typeface="Cascadia Mono" panose="020B0609020000020004" pitchFamily="49" charset="0"/>
              </a:rPr>
              <a:t>Product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* </a:t>
            </a:r>
            <a:r>
              <a:rPr lang="en-US" sz="1400" dirty="0">
                <a:solidFill>
                  <a:srgbClr val="2B91AF"/>
                </a:solidFill>
                <a:latin typeface="Cascadia Mono" panose="020B0609020000020004" pitchFamily="49" charset="0"/>
              </a:rPr>
              <a:t>Creator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::Create(</a:t>
            </a:r>
            <a:r>
              <a:rPr lang="en-US" sz="1400" dirty="0">
                <a:solidFill>
                  <a:srgbClr val="2B91AF"/>
                </a:solidFill>
                <a:latin typeface="Cascadia Mono" panose="020B0609020000020004" pitchFamily="49" charset="0"/>
              </a:rPr>
              <a:t>ID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</a:rPr>
              <a:t>id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)</a:t>
            </a:r>
          </a:p>
          <a:p>
            <a:r>
              <a:rPr lang="ru-UA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auto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callbacks_.find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</a:rPr>
              <a:t>id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if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(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ascadia Mono" panose="020B0609020000020004" pitchFamily="49" charset="0"/>
              </a:rPr>
              <a:t>!=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callbacks_.end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())</a:t>
            </a:r>
          </a:p>
          <a:p>
            <a:r>
              <a:rPr lang="ru-UA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{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return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(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</a:t>
            </a:r>
            <a:r>
              <a:rPr lang="en-US" sz="1400" dirty="0">
                <a:solidFill>
                  <a:srgbClr val="008080"/>
                </a:solidFill>
                <a:latin typeface="Cascadia Mono" panose="020B0609020000020004" pitchFamily="49" charset="0"/>
              </a:rPr>
              <a:t>-&gt;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second)();</a:t>
            </a:r>
          </a:p>
          <a:p>
            <a:r>
              <a:rPr lang="ru-UA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}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400" dirty="0">
                <a:solidFill>
                  <a:srgbClr val="008000"/>
                </a:solidFill>
                <a:latin typeface="Cascadia Mono" panose="020B0609020000020004" pitchFamily="49" charset="0"/>
              </a:rPr>
              <a:t>//error handling...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ru-UA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  <a:endParaRPr lang="ru-UA" sz="1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9F3F76-DA94-3060-B48A-FEAB440816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57576-A18B-4F5B-90B8-F88C6C9850D3}" type="slidenum">
              <a:rPr lang="ru-UA" smtClean="0"/>
              <a:t>26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1167355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805AC5F-B179-1AF1-BC1F-20D29CADF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Реєстрація</a:t>
            </a:r>
            <a:r>
              <a:rPr lang="ru-RU" dirty="0"/>
              <a:t> </a:t>
            </a:r>
            <a:r>
              <a:rPr lang="ru-RU" dirty="0" err="1"/>
              <a:t>продуктів</a:t>
            </a:r>
            <a:endParaRPr lang="ru-UA" dirty="0"/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66E38DDC-AEFD-8B54-C81F-83BE5CCACA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У кожному </a:t>
            </a:r>
            <a:r>
              <a:rPr lang="ru-RU" dirty="0" err="1"/>
              <a:t>файлі</a:t>
            </a:r>
            <a:r>
              <a:rPr lang="ru-RU" dirty="0"/>
              <a:t> конкретного продукту:</a:t>
            </a:r>
            <a:endParaRPr lang="ru-UA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862439-1718-69F9-BA49-1C7E521449E5}"/>
              </a:ext>
            </a:extLst>
          </p:cNvPr>
          <p:cNvSpPr txBox="1"/>
          <p:nvPr/>
        </p:nvSpPr>
        <p:spPr>
          <a:xfrm>
            <a:off x="2681140" y="3325899"/>
            <a:ext cx="899867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namespace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ru-UA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2B91AF"/>
                </a:solidFill>
                <a:latin typeface="Cascadia Mono" panose="020B0609020000020004" pitchFamily="49" charset="0"/>
              </a:rPr>
              <a:t>	Product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*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CreateMyProduct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()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	</a:t>
            </a:r>
            <a:r>
              <a:rPr lang="ru-UA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		return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new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MyProduct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	</a:t>
            </a:r>
            <a:r>
              <a:rPr lang="ru-UA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pPr marL="0" indent="0">
              <a:buNone/>
            </a:pPr>
            <a:endParaRPr lang="ru-UA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	const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bool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registered =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2B91AF"/>
                </a:solidFill>
                <a:latin typeface="Cascadia Mono" panose="020B0609020000020004" pitchFamily="49" charset="0"/>
              </a:rPr>
              <a:t>		Creator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::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Instance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().Register(ID::</a:t>
            </a:r>
            <a:r>
              <a:rPr lang="en-US" sz="1800" dirty="0">
                <a:solidFill>
                  <a:srgbClr val="2F4F4F"/>
                </a:solidFill>
                <a:latin typeface="Cascadia Mono" panose="020B0609020000020004" pitchFamily="49" charset="0"/>
              </a:rPr>
              <a:t>MINE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CreateMyProduct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pPr marL="0" indent="0">
              <a:buNone/>
            </a:pPr>
            <a:r>
              <a:rPr lang="ru-UA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  <a:endParaRPr lang="ru-U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F2361E-3F30-B5DB-45F4-807C5924A1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57576-A18B-4F5B-90B8-F88C6C9850D3}" type="slidenum">
              <a:rPr lang="ru-UA" smtClean="0"/>
              <a:t>27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21506679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4CDA758-3C92-5CAE-792F-B0ED46FC4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Не </a:t>
            </a:r>
            <a:r>
              <a:rPr lang="ru-RU" dirty="0" err="1"/>
              <a:t>будемо</a:t>
            </a:r>
            <a:r>
              <a:rPr lang="ru-RU" dirty="0"/>
              <a:t> </a:t>
            </a:r>
            <a:r>
              <a:rPr lang="ru-RU" dirty="0" err="1"/>
              <a:t>вбивати</a:t>
            </a:r>
            <a:r>
              <a:rPr lang="ru-RU" dirty="0"/>
              <a:t> </a:t>
            </a:r>
            <a:r>
              <a:rPr lang="ru-RU" dirty="0" err="1"/>
              <a:t>зайців</a:t>
            </a:r>
            <a:r>
              <a:rPr lang="ru-RU" dirty="0"/>
              <a:t>…</a:t>
            </a:r>
            <a:br>
              <a:rPr lang="en-US" dirty="0"/>
            </a:br>
            <a:r>
              <a:rPr lang="en-US" dirty="0"/>
              <a:t>– </a:t>
            </a:r>
            <a:r>
              <a:rPr lang="ru-RU" dirty="0" err="1"/>
              <a:t>краще</a:t>
            </a:r>
            <a:r>
              <a:rPr lang="ru-RU" dirty="0"/>
              <a:t> </a:t>
            </a:r>
            <a:r>
              <a:rPr lang="ru-RU" dirty="0" err="1"/>
              <a:t>попестимо</a:t>
            </a:r>
            <a:r>
              <a:rPr lang="ru-RU" dirty="0"/>
              <a:t> </a:t>
            </a:r>
            <a:r>
              <a:rPr lang="ru-RU" dirty="0" err="1"/>
              <a:t>капібар</a:t>
            </a:r>
            <a:r>
              <a:rPr lang="ru-RU" dirty="0"/>
              <a:t>!</a:t>
            </a:r>
            <a:endParaRPr lang="ru-UA" dirty="0"/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68A1D8A6-8C9B-BE8D-129D-C1D6D8082E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sz="1600" dirty="0" err="1"/>
              <a:t>Отож</a:t>
            </a:r>
            <a:r>
              <a:rPr lang="ru-RU" sz="1600" dirty="0"/>
              <a:t> </a:t>
            </a:r>
            <a:r>
              <a:rPr lang="ru-RU" sz="1600" dirty="0" err="1"/>
              <a:t>Александреску</a:t>
            </a:r>
            <a:r>
              <a:rPr lang="ru-RU" sz="1600" dirty="0"/>
              <a:t> </a:t>
            </a:r>
            <a:r>
              <a:rPr lang="ru-RU" sz="1600" strike="sngStrike" dirty="0"/>
              <a:t>убив </a:t>
            </a:r>
            <a:r>
              <a:rPr lang="ru-RU" sz="1600" strike="sngStrike" dirty="0" err="1"/>
              <a:t>одразу</a:t>
            </a:r>
            <a:r>
              <a:rPr lang="ru-RU" sz="1600" strike="sngStrike" dirty="0"/>
              <a:t> </a:t>
            </a:r>
            <a:r>
              <a:rPr lang="ru-RU" sz="1600" strike="sngStrike" dirty="0" err="1"/>
              <a:t>двох</a:t>
            </a:r>
            <a:r>
              <a:rPr lang="ru-RU" sz="1600" strike="sngStrike" dirty="0"/>
              <a:t> </a:t>
            </a:r>
            <a:r>
              <a:rPr lang="ru-RU" sz="1600" strike="sngStrike" dirty="0" err="1"/>
              <a:t>зайців</a:t>
            </a:r>
            <a:r>
              <a:rPr lang="ru-RU" sz="1600" strike="sngStrike" dirty="0"/>
              <a:t> </a:t>
            </a:r>
            <a:r>
              <a:rPr lang="ru-RU" sz="1600" dirty="0"/>
              <a:t> </a:t>
            </a:r>
            <a:r>
              <a:rPr lang="ru-RU" sz="1600" dirty="0" err="1"/>
              <a:t>попестив</a:t>
            </a:r>
            <a:r>
              <a:rPr lang="ru-RU" sz="1600" dirty="0"/>
              <a:t> </a:t>
            </a:r>
            <a:r>
              <a:rPr lang="ru-RU" sz="1600" dirty="0" err="1"/>
              <a:t>одразу</a:t>
            </a:r>
            <a:r>
              <a:rPr lang="ru-RU" sz="1600" dirty="0"/>
              <a:t> </a:t>
            </a:r>
            <a:r>
              <a:rPr lang="ru-RU" sz="1600" dirty="0" err="1"/>
              <a:t>двох</a:t>
            </a:r>
            <a:r>
              <a:rPr lang="ru-RU" sz="1600" dirty="0"/>
              <a:t> </a:t>
            </a:r>
            <a:r>
              <a:rPr lang="ru-RU" sz="1600" dirty="0" err="1"/>
              <a:t>капібар</a:t>
            </a:r>
            <a:r>
              <a:rPr lang="ru-RU" sz="1600" dirty="0"/>
              <a:t>!...</a:t>
            </a:r>
          </a:p>
          <a:p>
            <a:pPr marL="0" indent="0" algn="ctr">
              <a:buNone/>
            </a:pPr>
            <a:endParaRPr lang="en-US" sz="1600" strike="sngStrike" dirty="0"/>
          </a:p>
          <a:p>
            <a:r>
              <a:rPr lang="ru-RU" sz="1600" strike="sngStrike" dirty="0" err="1">
                <a:solidFill>
                  <a:srgbClr val="FFC000"/>
                </a:solidFill>
              </a:rPr>
              <a:t>Менша</a:t>
            </a:r>
            <a:r>
              <a:rPr lang="ru-RU" sz="1600" strike="sngStrike" dirty="0">
                <a:solidFill>
                  <a:srgbClr val="FFC000"/>
                </a:solidFill>
              </a:rPr>
              <a:t> </a:t>
            </a:r>
            <a:r>
              <a:rPr lang="ru-RU" sz="1600" strike="sngStrike" dirty="0" err="1">
                <a:solidFill>
                  <a:srgbClr val="FFC000"/>
                </a:solidFill>
              </a:rPr>
              <a:t>залежність</a:t>
            </a:r>
            <a:r>
              <a:rPr lang="ru-RU" sz="1600" strike="sngStrike" dirty="0">
                <a:solidFill>
                  <a:srgbClr val="FFC000"/>
                </a:solidFill>
              </a:rPr>
              <a:t> </a:t>
            </a:r>
            <a:r>
              <a:rPr lang="ru-RU" sz="1600" strike="sngStrike" dirty="0" err="1">
                <a:solidFill>
                  <a:srgbClr val="FFC000"/>
                </a:solidFill>
              </a:rPr>
              <a:t>між</a:t>
            </a:r>
            <a:r>
              <a:rPr lang="ru-RU" sz="1600" strike="sngStrike" dirty="0">
                <a:solidFill>
                  <a:srgbClr val="FFC000"/>
                </a:solidFill>
              </a:rPr>
              <a:t> типами-</a:t>
            </a:r>
            <a:r>
              <a:rPr lang="ru-RU" sz="1600" strike="sngStrike" dirty="0" err="1">
                <a:solidFill>
                  <a:srgbClr val="FFC000"/>
                </a:solidFill>
              </a:rPr>
              <a:t>користувачами</a:t>
            </a:r>
            <a:r>
              <a:rPr lang="ru-RU" sz="1600" strike="sngStrike" dirty="0">
                <a:solidFill>
                  <a:srgbClr val="FFC000"/>
                </a:solidFill>
              </a:rPr>
              <a:t> та типами-продуктами</a:t>
            </a:r>
            <a:r>
              <a:rPr lang="ru-RU" sz="1600" strike="sngStrike" dirty="0">
                <a:solidFill>
                  <a:srgbClr val="00B050"/>
                </a:solidFill>
              </a:rPr>
              <a:t> </a:t>
            </a:r>
            <a:r>
              <a:rPr lang="ru-RU" sz="1600" strike="sngStrike" dirty="0" err="1">
                <a:solidFill>
                  <a:srgbClr val="FFC000"/>
                </a:solidFill>
              </a:rPr>
              <a:t>або</a:t>
            </a:r>
            <a:r>
              <a:rPr lang="ru-RU" sz="1600" strike="sngStrike" dirty="0">
                <a:solidFill>
                  <a:srgbClr val="FFC000"/>
                </a:solidFill>
              </a:rPr>
              <a:t> </a:t>
            </a:r>
            <a:r>
              <a:rPr lang="ru-RU" sz="1600" strike="sngStrike" dirty="0" err="1">
                <a:solidFill>
                  <a:srgbClr val="FFC000"/>
                </a:solidFill>
              </a:rPr>
              <a:t>повна</a:t>
            </a:r>
            <a:r>
              <a:rPr lang="ru-RU" sz="1600" strike="sngStrike" dirty="0">
                <a:solidFill>
                  <a:srgbClr val="FFC000"/>
                </a:solidFill>
              </a:rPr>
              <a:t> </a:t>
            </a:r>
            <a:r>
              <a:rPr lang="ru-RU" sz="1600" strike="sngStrike" dirty="0" err="1">
                <a:solidFill>
                  <a:srgbClr val="FFC000"/>
                </a:solidFill>
              </a:rPr>
              <a:t>ізоляція</a:t>
            </a:r>
            <a:r>
              <a:rPr lang="ru-RU" sz="1600" strike="sngStrike" dirty="0">
                <a:solidFill>
                  <a:srgbClr val="FFC000"/>
                </a:solidFill>
              </a:rPr>
              <a:t> </a:t>
            </a:r>
            <a:r>
              <a:rPr lang="ru-RU" sz="1600" strike="sngStrike" dirty="0" err="1">
                <a:solidFill>
                  <a:srgbClr val="FFC000"/>
                </a:solidFill>
              </a:rPr>
              <a:t>останніх</a:t>
            </a:r>
            <a:endParaRPr lang="ru-RU" sz="1600" strike="sngStrike" dirty="0">
              <a:solidFill>
                <a:srgbClr val="FFC000"/>
              </a:solidFill>
            </a:endParaRPr>
          </a:p>
          <a:p>
            <a:r>
              <a:rPr lang="ru-RU" sz="1600" strike="sngStrike" dirty="0">
                <a:solidFill>
                  <a:srgbClr val="FF0000"/>
                </a:solidFill>
              </a:rPr>
              <a:t>Не </a:t>
            </a:r>
            <a:r>
              <a:rPr lang="ru-RU" sz="1600" strike="sngStrike" dirty="0" err="1">
                <a:solidFill>
                  <a:srgbClr val="FF0000"/>
                </a:solidFill>
              </a:rPr>
              <a:t>передбачено</a:t>
            </a:r>
            <a:r>
              <a:rPr lang="ru-RU" sz="1600" strike="sngStrike" dirty="0">
                <a:solidFill>
                  <a:srgbClr val="FF0000"/>
                </a:solidFill>
              </a:rPr>
              <a:t> проблему: </a:t>
            </a:r>
            <a:r>
              <a:rPr lang="ru-RU" sz="1600" strike="sngStrike" dirty="0" err="1">
                <a:solidFill>
                  <a:srgbClr val="FF0000"/>
                </a:solidFill>
              </a:rPr>
              <a:t>що</a:t>
            </a:r>
            <a:r>
              <a:rPr lang="ru-RU" sz="1600" strike="sngStrike" dirty="0">
                <a:solidFill>
                  <a:srgbClr val="FF0000"/>
                </a:solidFill>
              </a:rPr>
              <a:t> </a:t>
            </a:r>
            <a:r>
              <a:rPr lang="ru-RU" sz="1600" strike="sngStrike" dirty="0" err="1">
                <a:solidFill>
                  <a:srgbClr val="FF0000"/>
                </a:solidFill>
              </a:rPr>
              <a:t>робити</a:t>
            </a:r>
            <a:r>
              <a:rPr lang="ru-RU" sz="1600" strike="sngStrike" dirty="0">
                <a:solidFill>
                  <a:srgbClr val="FF0000"/>
                </a:solidFill>
              </a:rPr>
              <a:t> у </a:t>
            </a:r>
            <a:r>
              <a:rPr lang="ru-RU" sz="1600" strike="sngStrike" dirty="0" err="1">
                <a:solidFill>
                  <a:srgbClr val="FF0000"/>
                </a:solidFill>
              </a:rPr>
              <a:t>випадку</a:t>
            </a:r>
            <a:r>
              <a:rPr lang="ru-RU" sz="1600" strike="sngStrike" dirty="0">
                <a:solidFill>
                  <a:srgbClr val="FF0000"/>
                </a:solidFill>
              </a:rPr>
              <a:t>, коли </a:t>
            </a:r>
            <a:r>
              <a:rPr lang="ru-RU" sz="1600" strike="sngStrike" dirty="0" err="1">
                <a:solidFill>
                  <a:srgbClr val="FF0000"/>
                </a:solidFill>
              </a:rPr>
              <a:t>користувач</a:t>
            </a:r>
            <a:r>
              <a:rPr lang="ru-RU" sz="1600" strike="sngStrike" dirty="0">
                <a:solidFill>
                  <a:srgbClr val="FF0000"/>
                </a:solidFill>
              </a:rPr>
              <a:t> </a:t>
            </a:r>
            <a:r>
              <a:rPr lang="ru-RU" sz="1600" strike="sngStrike" dirty="0" err="1">
                <a:solidFill>
                  <a:srgbClr val="FF0000"/>
                </a:solidFill>
              </a:rPr>
              <a:t>захоче</a:t>
            </a:r>
            <a:r>
              <a:rPr lang="ru-RU" sz="1600" strike="sngStrike" dirty="0">
                <a:solidFill>
                  <a:srgbClr val="FF0000"/>
                </a:solidFill>
              </a:rPr>
              <a:t>, </a:t>
            </a:r>
            <a:r>
              <a:rPr lang="ru-RU" sz="1600" strike="sngStrike" dirty="0" err="1">
                <a:solidFill>
                  <a:srgbClr val="FF0000"/>
                </a:solidFill>
              </a:rPr>
              <a:t>щоб</a:t>
            </a:r>
            <a:r>
              <a:rPr lang="ru-RU" sz="1600" strike="sngStrike" dirty="0">
                <a:solidFill>
                  <a:srgbClr val="FF0000"/>
                </a:solidFill>
              </a:rPr>
              <a:t> один </a:t>
            </a:r>
            <a:r>
              <a:rPr lang="ru-RU" sz="1600" strike="sngStrike" dirty="0" err="1">
                <a:solidFill>
                  <a:srgbClr val="FF0000"/>
                </a:solidFill>
              </a:rPr>
              <a:t>застосунок</a:t>
            </a:r>
            <a:r>
              <a:rPr lang="ru-RU" sz="1600" strike="sngStrike" dirty="0">
                <a:solidFill>
                  <a:srgbClr val="FF0000"/>
                </a:solidFill>
              </a:rPr>
              <a:t> </a:t>
            </a:r>
            <a:r>
              <a:rPr lang="ru-RU" sz="1600" strike="sngStrike" dirty="0" err="1">
                <a:solidFill>
                  <a:srgbClr val="FF0000"/>
                </a:solidFill>
              </a:rPr>
              <a:t>міг</a:t>
            </a:r>
            <a:r>
              <a:rPr lang="ru-RU" sz="1600" strike="sngStrike" dirty="0">
                <a:solidFill>
                  <a:srgbClr val="FF0000"/>
                </a:solidFill>
              </a:rPr>
              <a:t> </a:t>
            </a:r>
            <a:r>
              <a:rPr lang="ru-RU" sz="1600" strike="sngStrike" dirty="0" err="1">
                <a:solidFill>
                  <a:srgbClr val="FF0000"/>
                </a:solidFill>
              </a:rPr>
              <a:t>працювати</a:t>
            </a:r>
            <a:r>
              <a:rPr lang="ru-RU" sz="1600" strike="sngStrike" dirty="0">
                <a:solidFill>
                  <a:srgbClr val="FF0000"/>
                </a:solidFill>
              </a:rPr>
              <a:t> з РІЗНИМИ типами </a:t>
            </a:r>
            <a:r>
              <a:rPr lang="ru-RU" sz="1600" strike="sngStrike" dirty="0" err="1">
                <a:solidFill>
                  <a:srgbClr val="FF0000"/>
                </a:solidFill>
              </a:rPr>
              <a:t>документів</a:t>
            </a:r>
            <a:r>
              <a:rPr lang="ru-RU" sz="1600" strike="sngStrike" dirty="0">
                <a:solidFill>
                  <a:srgbClr val="FF0000"/>
                </a:solidFill>
              </a:rPr>
              <a:t>?</a:t>
            </a:r>
          </a:p>
          <a:p>
            <a:endParaRPr lang="ru-UA" sz="1600" dirty="0"/>
          </a:p>
        </p:txBody>
      </p:sp>
      <p:pic>
        <p:nvPicPr>
          <p:cNvPr id="6" name="doc_2023-02-08_07-32-43">
            <a:hlinkClick r:id="" action="ppaction://media"/>
            <a:extLst>
              <a:ext uri="{FF2B5EF4-FFF2-40B4-BE49-F238E27FC236}">
                <a16:creationId xmlns:a16="http://schemas.microsoft.com/office/drawing/2014/main" id="{D8E55FB6-72FA-1162-A6B2-D392B61DF87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660202" y="4529051"/>
            <a:ext cx="2793482" cy="1862321"/>
          </a:xfrm>
          <a:prstGeom prst="rect">
            <a:avLst/>
          </a:prstGeom>
        </p:spPr>
      </p:pic>
      <p:pic>
        <p:nvPicPr>
          <p:cNvPr id="7" name="capybara-animals">
            <a:hlinkClick r:id="" action="ppaction://media"/>
            <a:extLst>
              <a:ext uri="{FF2B5EF4-FFF2-40B4-BE49-F238E27FC236}">
                <a16:creationId xmlns:a16="http://schemas.microsoft.com/office/drawing/2014/main" id="{752383BD-0C25-D424-2175-D80E770A5348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326534" y="4529051"/>
            <a:ext cx="3305227" cy="186232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9F2406-7E4B-DBC4-AD75-89F6B0B6B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57576-A18B-4F5B-90B8-F88C6C9850D3}" type="slidenum">
              <a:rPr lang="ru-UA" smtClean="0"/>
              <a:t>28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2682341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76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719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8A6FF0E-8397-1689-4569-5BC86DFEDE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Однак</a:t>
            </a:r>
            <a:r>
              <a:rPr lang="ru-RU" dirty="0"/>
              <a:t> </a:t>
            </a:r>
            <a:r>
              <a:rPr lang="ru-RU" dirty="0" err="1"/>
              <a:t>знов</a:t>
            </a:r>
            <a:r>
              <a:rPr lang="ru-RU" dirty="0"/>
              <a:t> </a:t>
            </a:r>
            <a:r>
              <a:rPr lang="ru-RU" dirty="0" err="1"/>
              <a:t>кусючі</a:t>
            </a:r>
            <a:r>
              <a:rPr lang="ru-RU" dirty="0"/>
              <a:t> </a:t>
            </a:r>
            <a:r>
              <a:rPr lang="ru-RU" dirty="0" err="1"/>
              <a:t>недоліки</a:t>
            </a:r>
            <a:endParaRPr lang="ru-UA" dirty="0"/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6BF4C113-4E90-31CF-2B35-EF63B31E99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err="1"/>
              <a:t>Накладено</a:t>
            </a:r>
            <a:r>
              <a:rPr lang="ru-RU" dirty="0"/>
              <a:t> </a:t>
            </a:r>
            <a:r>
              <a:rPr lang="ru-RU" dirty="0" err="1"/>
              <a:t>обмеження</a:t>
            </a:r>
            <a:r>
              <a:rPr lang="ru-RU" dirty="0"/>
              <a:t> на </a:t>
            </a:r>
            <a:r>
              <a:rPr lang="en-US" dirty="0"/>
              <a:t>Creator</a:t>
            </a:r>
            <a:r>
              <a:rPr lang="ru-RU" dirty="0"/>
              <a:t>: вона </a:t>
            </a:r>
            <a:r>
              <a:rPr lang="ru-RU" dirty="0" err="1"/>
              <a:t>має</a:t>
            </a:r>
            <a:r>
              <a:rPr lang="ru-RU" dirty="0"/>
              <a:t> бути </a:t>
            </a:r>
            <a:r>
              <a:rPr lang="ru-RU" dirty="0" err="1"/>
              <a:t>Синглтоном</a:t>
            </a:r>
            <a:r>
              <a:rPr lang="ru-RU" dirty="0"/>
              <a:t>.</a:t>
            </a:r>
          </a:p>
          <a:p>
            <a:r>
              <a:rPr lang="ru-RU" dirty="0" err="1"/>
              <a:t>Щоб</a:t>
            </a:r>
            <a:r>
              <a:rPr lang="ru-RU" dirty="0"/>
              <a:t> </a:t>
            </a:r>
            <a:r>
              <a:rPr lang="ru-RU" dirty="0" err="1"/>
              <a:t>створювати</a:t>
            </a:r>
            <a:r>
              <a:rPr lang="ru-RU" dirty="0"/>
              <a:t> </a:t>
            </a:r>
            <a:r>
              <a:rPr lang="ru-RU" dirty="0" err="1"/>
              <a:t>продукти</a:t>
            </a:r>
            <a:r>
              <a:rPr lang="ru-RU" dirty="0"/>
              <a:t> </a:t>
            </a:r>
            <a:r>
              <a:rPr lang="ru-RU" dirty="0" err="1"/>
              <a:t>іншої</a:t>
            </a:r>
            <a:r>
              <a:rPr lang="ru-RU" dirty="0"/>
              <a:t> </a:t>
            </a:r>
            <a:r>
              <a:rPr lang="ru-RU" dirty="0" err="1"/>
              <a:t>ієрархії</a:t>
            </a:r>
            <a:r>
              <a:rPr lang="ru-RU" dirty="0"/>
              <a:t>, </a:t>
            </a:r>
            <a:r>
              <a:rPr lang="ru-RU" dirty="0" err="1"/>
              <a:t>потрібно</a:t>
            </a:r>
            <a:r>
              <a:rPr lang="ru-RU" dirty="0"/>
              <a:t> </a:t>
            </a:r>
            <a:r>
              <a:rPr lang="ru-RU" dirty="0" err="1"/>
              <a:t>продублювати</a:t>
            </a:r>
            <a:r>
              <a:rPr lang="ru-RU" dirty="0"/>
              <a:t> </a:t>
            </a:r>
            <a:r>
              <a:rPr lang="ru-RU" dirty="0" err="1"/>
              <a:t>багато</a:t>
            </a:r>
            <a:r>
              <a:rPr lang="ru-RU" dirty="0"/>
              <a:t> коду, </a:t>
            </a:r>
            <a:r>
              <a:rPr lang="ru-RU" dirty="0" err="1"/>
              <a:t>скопіювавши</a:t>
            </a:r>
            <a:r>
              <a:rPr lang="ru-RU" dirty="0"/>
              <a:t> </a:t>
            </a:r>
            <a:r>
              <a:rPr lang="ru-RU" dirty="0" err="1"/>
              <a:t>щойно</a:t>
            </a:r>
            <a:r>
              <a:rPr lang="ru-RU" dirty="0"/>
              <a:t> написаний </a:t>
            </a:r>
            <a:r>
              <a:rPr lang="ru-RU" dirty="0" err="1"/>
              <a:t>клас</a:t>
            </a:r>
            <a:r>
              <a:rPr lang="ru-RU" dirty="0"/>
              <a:t> </a:t>
            </a:r>
            <a:r>
              <a:rPr lang="en-US" dirty="0"/>
              <a:t>Creator</a:t>
            </a:r>
            <a:r>
              <a:rPr lang="ru-RU" dirty="0"/>
              <a:t>.</a:t>
            </a:r>
          </a:p>
          <a:p>
            <a:r>
              <a:rPr lang="ru-RU" dirty="0" err="1"/>
              <a:t>Указники</a:t>
            </a:r>
            <a:r>
              <a:rPr lang="ru-RU" dirty="0"/>
              <a:t> на </a:t>
            </a:r>
            <a:r>
              <a:rPr lang="ru-RU" dirty="0" err="1"/>
              <a:t>функції-створювачі</a:t>
            </a:r>
            <a:r>
              <a:rPr lang="ru-RU" dirty="0"/>
              <a:t> </a:t>
            </a:r>
            <a:r>
              <a:rPr lang="ru-RU" dirty="0" err="1"/>
              <a:t>об’єктів</a:t>
            </a:r>
            <a:r>
              <a:rPr lang="ru-RU" dirty="0"/>
              <a:t> не </a:t>
            </a:r>
            <a:r>
              <a:rPr lang="ru-RU" dirty="0" err="1"/>
              <a:t>дають</a:t>
            </a:r>
            <a:r>
              <a:rPr lang="ru-RU" dirty="0"/>
              <a:t> </a:t>
            </a:r>
            <a:r>
              <a:rPr lang="ru-RU" dirty="0" err="1"/>
              <a:t>можливості</a:t>
            </a:r>
            <a:r>
              <a:rPr lang="ru-RU" dirty="0"/>
              <a:t> </a:t>
            </a:r>
            <a:r>
              <a:rPr lang="ru-RU" dirty="0" err="1"/>
              <a:t>використовувати</a:t>
            </a:r>
            <a:r>
              <a:rPr lang="ru-RU" dirty="0"/>
              <a:t> </a:t>
            </a:r>
            <a:r>
              <a:rPr lang="ru-RU" dirty="0" err="1"/>
              <a:t>функтори</a:t>
            </a:r>
            <a:r>
              <a:rPr lang="ru-RU" dirty="0"/>
              <a:t>, </a:t>
            </a:r>
            <a:r>
              <a:rPr lang="ru-RU" dirty="0" err="1"/>
              <a:t>зокрема</a:t>
            </a:r>
            <a:r>
              <a:rPr lang="ru-RU" dirty="0"/>
              <a:t> лямбда-</a:t>
            </a:r>
            <a:r>
              <a:rPr lang="ru-RU" dirty="0" err="1"/>
              <a:t>функції</a:t>
            </a:r>
            <a:r>
              <a:rPr lang="ru-RU" dirty="0"/>
              <a:t>.</a:t>
            </a:r>
            <a:endParaRPr lang="ru-U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035E08-CBE3-EB01-4A93-53BD997817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57576-A18B-4F5B-90B8-F88C6C9850D3}" type="slidenum">
              <a:rPr lang="ru-UA" smtClean="0"/>
              <a:t>29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11403381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7B3E68C-A2A5-560F-081F-49FFD563C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 </a:t>
            </a:r>
            <a:r>
              <a:rPr lang="ru-RU" dirty="0" err="1"/>
              <a:t>нащо</a:t>
            </a:r>
            <a:r>
              <a:rPr lang="ru-RU" dirty="0"/>
              <a:t> </a:t>
            </a:r>
            <a:r>
              <a:rPr lang="ru-RU" dirty="0" err="1"/>
              <a:t>взагалі</a:t>
            </a:r>
            <a:r>
              <a:rPr lang="ru-RU" dirty="0"/>
              <a:t> </a:t>
            </a:r>
            <a:r>
              <a:rPr lang="ru-RU" dirty="0" err="1"/>
              <a:t>така</a:t>
            </a:r>
            <a:r>
              <a:rPr lang="ru-RU" dirty="0"/>
              <a:t> </a:t>
            </a:r>
            <a:r>
              <a:rPr lang="ru-RU" dirty="0" err="1"/>
              <a:t>розкіш</a:t>
            </a:r>
            <a:r>
              <a:rPr lang="ru-RU" dirty="0"/>
              <a:t>?</a:t>
            </a:r>
            <a:endParaRPr lang="ru-UA" dirty="0"/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898B9D39-5283-729F-C218-E10736683C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err="1"/>
              <a:t>Поліморфізм</a:t>
            </a:r>
            <a:r>
              <a:rPr lang="ru-RU" dirty="0"/>
              <a:t> </a:t>
            </a:r>
            <a:r>
              <a:rPr lang="ru-RU" dirty="0" err="1"/>
              <a:t>міг</a:t>
            </a:r>
            <a:r>
              <a:rPr lang="ru-RU" dirty="0"/>
              <a:t> би </a:t>
            </a:r>
            <a:r>
              <a:rPr lang="ru-RU" dirty="0" err="1"/>
              <a:t>взяти</a:t>
            </a:r>
            <a:r>
              <a:rPr lang="ru-RU" dirty="0"/>
              <a:t> на себе </a:t>
            </a:r>
            <a:r>
              <a:rPr lang="ru-RU" dirty="0" err="1"/>
              <a:t>відповідальність</a:t>
            </a:r>
            <a:r>
              <a:rPr lang="en-US" dirty="0"/>
              <a:t> </a:t>
            </a:r>
            <a:r>
              <a:rPr lang="ru-RU" dirty="0"/>
              <a:t>за </a:t>
            </a:r>
            <a:r>
              <a:rPr lang="ru-RU" dirty="0" err="1"/>
              <a:t>створення</a:t>
            </a:r>
            <a:r>
              <a:rPr lang="ru-RU" dirty="0"/>
              <a:t> </a:t>
            </a:r>
            <a:r>
              <a:rPr lang="ru-RU" dirty="0" err="1"/>
              <a:t>об’єктів</a:t>
            </a:r>
            <a:r>
              <a:rPr lang="ru-RU" dirty="0"/>
              <a:t>.</a:t>
            </a:r>
          </a:p>
          <a:p>
            <a:r>
              <a:rPr lang="ru-RU" dirty="0" err="1"/>
              <a:t>Повторне</a:t>
            </a:r>
            <a:r>
              <a:rPr lang="ru-RU" dirty="0"/>
              <a:t> </a:t>
            </a:r>
            <a:r>
              <a:rPr lang="ru-RU" dirty="0" err="1"/>
              <a:t>використання</a:t>
            </a:r>
            <a:r>
              <a:rPr lang="ru-RU" dirty="0"/>
              <a:t> </a:t>
            </a:r>
            <a:r>
              <a:rPr lang="ru-RU" dirty="0" err="1"/>
              <a:t>вихідного</a:t>
            </a:r>
            <a:r>
              <a:rPr lang="ru-RU" dirty="0"/>
              <a:t> коду</a:t>
            </a:r>
          </a:p>
          <a:p>
            <a:r>
              <a:rPr lang="ru-RU" dirty="0" err="1"/>
              <a:t>Гнучкість</a:t>
            </a:r>
            <a:r>
              <a:rPr lang="ru-RU" dirty="0"/>
              <a:t> та </a:t>
            </a:r>
            <a:r>
              <a:rPr lang="ru-RU" dirty="0" err="1"/>
              <a:t>розширюваність</a:t>
            </a:r>
            <a:r>
              <a:rPr lang="ru-RU" dirty="0"/>
              <a:t> </a:t>
            </a:r>
            <a:r>
              <a:rPr lang="ru-RU" dirty="0" err="1"/>
              <a:t>архітектури</a:t>
            </a:r>
            <a:endParaRPr lang="ru-RU" dirty="0"/>
          </a:p>
          <a:p>
            <a:r>
              <a:rPr lang="ru-RU" dirty="0" err="1"/>
              <a:t>Менша</a:t>
            </a:r>
            <a:r>
              <a:rPr lang="ru-RU" dirty="0"/>
              <a:t> </a:t>
            </a:r>
            <a:r>
              <a:rPr lang="ru-RU" dirty="0" err="1"/>
              <a:t>залежність</a:t>
            </a:r>
            <a:r>
              <a:rPr lang="ru-RU" dirty="0"/>
              <a:t> </a:t>
            </a:r>
            <a:r>
              <a:rPr lang="ru-RU" dirty="0" err="1"/>
              <a:t>між</a:t>
            </a:r>
            <a:r>
              <a:rPr lang="ru-RU" dirty="0"/>
              <a:t> типами-</a:t>
            </a:r>
            <a:r>
              <a:rPr lang="ru-RU" dirty="0" err="1"/>
              <a:t>користувачами</a:t>
            </a:r>
            <a:r>
              <a:rPr lang="ru-RU" dirty="0"/>
              <a:t> та типами-продуктами </a:t>
            </a:r>
            <a:r>
              <a:rPr lang="ru-RU" dirty="0" err="1"/>
              <a:t>або</a:t>
            </a:r>
            <a:r>
              <a:rPr lang="ru-RU" dirty="0"/>
              <a:t> </a:t>
            </a:r>
            <a:r>
              <a:rPr lang="ru-RU" dirty="0" err="1"/>
              <a:t>повна</a:t>
            </a:r>
            <a:r>
              <a:rPr lang="ru-RU" dirty="0"/>
              <a:t> </a:t>
            </a:r>
            <a:r>
              <a:rPr lang="ru-RU" dirty="0" err="1"/>
              <a:t>ізоляція</a:t>
            </a:r>
            <a:r>
              <a:rPr lang="ru-RU" dirty="0"/>
              <a:t> </a:t>
            </a:r>
            <a:r>
              <a:rPr lang="ru-RU" dirty="0" err="1"/>
              <a:t>останніх</a:t>
            </a:r>
            <a:endParaRPr lang="ru-RU" dirty="0"/>
          </a:p>
          <a:p>
            <a:r>
              <a:rPr lang="ru-RU" dirty="0" err="1"/>
              <a:t>Відділення</a:t>
            </a:r>
            <a:r>
              <a:rPr lang="ru-RU" dirty="0"/>
              <a:t> </a:t>
            </a:r>
            <a:r>
              <a:rPr lang="ru-RU" dirty="0" err="1"/>
              <a:t>логіки</a:t>
            </a:r>
            <a:r>
              <a:rPr lang="ru-RU" dirty="0"/>
              <a:t> </a:t>
            </a:r>
            <a:r>
              <a:rPr lang="ru-RU" dirty="0" err="1"/>
              <a:t>створення</a:t>
            </a:r>
            <a:r>
              <a:rPr lang="ru-RU" dirty="0"/>
              <a:t> </a:t>
            </a:r>
            <a:r>
              <a:rPr lang="ru-RU" dirty="0" err="1"/>
              <a:t>об’єктів</a:t>
            </a:r>
            <a:r>
              <a:rPr lang="ru-RU" dirty="0"/>
              <a:t> </a:t>
            </a:r>
            <a:r>
              <a:rPr lang="ru-RU" dirty="0" err="1"/>
              <a:t>від</a:t>
            </a:r>
            <a:r>
              <a:rPr lang="ru-RU" dirty="0"/>
              <a:t> </a:t>
            </a:r>
            <a:r>
              <a:rPr lang="ru-RU" dirty="0" err="1"/>
              <a:t>логіки</a:t>
            </a:r>
            <a:r>
              <a:rPr lang="ru-RU" dirty="0"/>
              <a:t> </a:t>
            </a:r>
            <a:r>
              <a:rPr lang="ru-RU" dirty="0" err="1"/>
              <a:t>їх</a:t>
            </a:r>
            <a:r>
              <a:rPr lang="ru-RU" dirty="0"/>
              <a:t> </a:t>
            </a:r>
            <a:r>
              <a:rPr lang="ru-RU" dirty="0" err="1"/>
              <a:t>використання</a:t>
            </a:r>
            <a:endParaRPr lang="ru-UA" dirty="0"/>
          </a:p>
        </p:txBody>
      </p:sp>
      <p:pic>
        <p:nvPicPr>
          <p:cNvPr id="5" name="Рисунок 4" descr="Зображення, що містить гризун, ссавець&#10;&#10;Автоматично згенерований опис">
            <a:extLst>
              <a:ext uri="{FF2B5EF4-FFF2-40B4-BE49-F238E27FC236}">
                <a16:creationId xmlns:a16="http://schemas.microsoft.com/office/drawing/2014/main" id="{7BCF4366-5ED1-A9C6-C30E-7B2E2BF410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221" y="4803841"/>
            <a:ext cx="1733145" cy="173314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E3AFD6-8FB9-5EAF-B3C9-49D9D83B20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57576-A18B-4F5B-90B8-F88C6C9850D3}" type="slidenum">
              <a:rPr lang="ru-UA" smtClean="0"/>
              <a:t>3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1675004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31DAD8C-16DF-AF06-447C-2DA53AE28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Як </a:t>
            </a:r>
            <a:r>
              <a:rPr lang="ru-RU" dirty="0" err="1"/>
              <a:t>вирішити</a:t>
            </a:r>
            <a:r>
              <a:rPr lang="ru-RU" dirty="0"/>
              <a:t> проблему з </a:t>
            </a:r>
            <a:r>
              <a:rPr lang="ru-RU" dirty="0" err="1"/>
              <a:t>Синглтоном</a:t>
            </a:r>
            <a:r>
              <a:rPr lang="ru-RU" dirty="0"/>
              <a:t>?</a:t>
            </a:r>
            <a:endParaRPr lang="ru-UA" dirty="0"/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E54A1A79-4796-9154-86C2-AB2669B887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611984"/>
            <a:ext cx="8915400" cy="46219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b="1" dirty="0"/>
              <a:t>Просто!</a:t>
            </a:r>
          </a:p>
          <a:p>
            <a:pPr marL="0" indent="0">
              <a:buNone/>
            </a:pPr>
            <a:r>
              <a:rPr lang="ru-RU" b="1" dirty="0" err="1"/>
              <a:t>Реєструємо</a:t>
            </a:r>
            <a:r>
              <a:rPr lang="ru-RU" b="1" dirty="0"/>
              <a:t> </a:t>
            </a:r>
            <a:r>
              <a:rPr lang="ru-RU" b="1" dirty="0" err="1"/>
              <a:t>продукти</a:t>
            </a:r>
            <a:r>
              <a:rPr lang="ru-RU" b="1" dirty="0"/>
              <a:t> у фабриках у </a:t>
            </a:r>
            <a:r>
              <a:rPr lang="ru-RU" b="1" dirty="0" err="1"/>
              <a:t>точці</a:t>
            </a:r>
            <a:r>
              <a:rPr lang="ru-RU" b="1" dirty="0"/>
              <a:t> запуску </a:t>
            </a:r>
            <a:r>
              <a:rPr lang="ru-RU" b="1" dirty="0" err="1"/>
              <a:t>нашої</a:t>
            </a:r>
            <a:r>
              <a:rPr lang="ru-RU" b="1" dirty="0"/>
              <a:t> </a:t>
            </a:r>
            <a:r>
              <a:rPr lang="ru-RU" b="1" dirty="0" err="1"/>
              <a:t>програми</a:t>
            </a:r>
            <a:r>
              <a:rPr lang="ru-RU" b="1" dirty="0"/>
              <a:t>!</a:t>
            </a:r>
            <a:endParaRPr lang="en-US" b="1" dirty="0"/>
          </a:p>
          <a:p>
            <a:pPr marL="0" indent="0">
              <a:buNone/>
            </a:pPr>
            <a:r>
              <a:rPr lang="en-US" dirty="0"/>
              <a:t>“main.cpp”</a:t>
            </a:r>
            <a:r>
              <a:rPr lang="en-US" b="1" dirty="0"/>
              <a:t>: 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2B91AF"/>
                </a:solidFill>
                <a:latin typeface="Cascadia Mono" panose="020B0609020000020004" pitchFamily="49" charset="0"/>
              </a:rPr>
              <a:t>Creator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creator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2B91AF"/>
                </a:solidFill>
                <a:latin typeface="Cascadia Mono" panose="020B0609020000020004" pitchFamily="49" charset="0"/>
              </a:rPr>
              <a:t>MyProduct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::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register_for_serialization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(creator);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2B91AF"/>
                </a:solidFill>
                <a:latin typeface="Cascadia Mono" panose="020B0609020000020004" pitchFamily="49" charset="0"/>
              </a:rPr>
              <a:t>YourProduct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::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register_for_serialization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(creator);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//…</a:t>
            </a:r>
          </a:p>
          <a:p>
            <a:pPr marL="0" indent="0">
              <a:buNone/>
            </a:pPr>
            <a:r>
              <a:rPr lang="ru-RU" b="1" dirty="0" err="1"/>
              <a:t>Далі</a:t>
            </a:r>
            <a:r>
              <a:rPr lang="ru-RU" b="1" dirty="0"/>
              <a:t> – </a:t>
            </a:r>
            <a:r>
              <a:rPr lang="en-US" b="1" dirty="0"/>
              <a:t>Dependency Injection</a:t>
            </a:r>
            <a:r>
              <a:rPr lang="ru-RU" b="1" dirty="0"/>
              <a:t> (</a:t>
            </a:r>
            <a:r>
              <a:rPr lang="ru-RU" b="1" dirty="0" err="1"/>
              <a:t>якщо</a:t>
            </a:r>
            <a:r>
              <a:rPr lang="ru-RU" b="1" dirty="0"/>
              <a:t> </a:t>
            </a:r>
            <a:r>
              <a:rPr lang="en-US" b="1" dirty="0"/>
              <a:t>Creator - </a:t>
            </a:r>
            <a:r>
              <a:rPr lang="ru-RU" b="1" dirty="0"/>
              <a:t>фабрика)</a:t>
            </a:r>
            <a:r>
              <a:rPr lang="en-US" b="1" dirty="0"/>
              <a:t>!</a:t>
            </a:r>
          </a:p>
          <a:p>
            <a:pPr marL="0" indent="0">
              <a:buNone/>
            </a:pPr>
            <a:r>
              <a:rPr lang="en-US" dirty="0"/>
              <a:t>“user.cpp”</a:t>
            </a:r>
            <a:r>
              <a:rPr lang="en-US" b="1" dirty="0"/>
              <a:t>: </a:t>
            </a:r>
            <a:r>
              <a:rPr lang="en-US" sz="1800" dirty="0">
                <a:solidFill>
                  <a:srgbClr val="2B91AF"/>
                </a:solidFill>
                <a:latin typeface="Cascadia Mono" panose="020B0609020000020004" pitchFamily="49" charset="0"/>
              </a:rPr>
              <a:t>User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::User(</a:t>
            </a:r>
            <a:r>
              <a:rPr lang="en-US" sz="1800" dirty="0">
                <a:solidFill>
                  <a:srgbClr val="2B91AF"/>
                </a:solidFill>
                <a:latin typeface="Cascadia Mono" panose="020B0609020000020004" pitchFamily="49" charset="0"/>
              </a:rPr>
              <a:t>Creator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&amp; f) : creator_(f) {}</a:t>
            </a:r>
          </a:p>
          <a:p>
            <a:pPr marL="0" indent="0">
              <a:buNone/>
            </a:pPr>
            <a:r>
              <a:rPr lang="en-US" dirty="0"/>
              <a:t>“main.cpp”</a:t>
            </a:r>
            <a:r>
              <a:rPr lang="en-US" b="1" dirty="0"/>
              <a:t>: </a:t>
            </a:r>
            <a:r>
              <a:rPr lang="en-US" sz="1800" dirty="0">
                <a:solidFill>
                  <a:srgbClr val="2B91AF"/>
                </a:solidFill>
                <a:latin typeface="Cascadia Mono" panose="020B0609020000020004" pitchFamily="49" charset="0"/>
              </a:rPr>
              <a:t>User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user(creator);</a:t>
            </a:r>
            <a:endParaRPr lang="ru-UA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CCC4D9-AE5B-04A4-821A-72FC06207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57576-A18B-4F5B-90B8-F88C6C9850D3}" type="slidenum">
              <a:rPr lang="ru-UA" smtClean="0"/>
              <a:t>30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24463501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45A73E2-4E39-DC45-88A7-B2E33633F5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3452" y="187440"/>
            <a:ext cx="4905096" cy="976312"/>
          </a:xfrm>
        </p:spPr>
        <p:txBody>
          <a:bodyPr>
            <a:normAutofit/>
          </a:bodyPr>
          <a:lstStyle/>
          <a:p>
            <a:pPr algn="ctr"/>
            <a:r>
              <a:rPr lang="en-US" sz="2400" dirty="0"/>
              <a:t>Generic programming </a:t>
            </a:r>
            <a:r>
              <a:rPr lang="ru-RU" sz="2400" dirty="0"/>
              <a:t>– </a:t>
            </a:r>
            <a:br>
              <a:rPr lang="en-US" sz="2400" dirty="0"/>
            </a:br>
            <a:r>
              <a:rPr lang="en-US" sz="2400" dirty="0"/>
              <a:t>the great fear of constraints!</a:t>
            </a:r>
            <a:endParaRPr lang="ru-UA" sz="2400" dirty="0"/>
          </a:p>
        </p:txBody>
      </p:sp>
      <p:sp>
        <p:nvSpPr>
          <p:cNvPr id="4" name="Місце для вмісту 3">
            <a:extLst>
              <a:ext uri="{FF2B5EF4-FFF2-40B4-BE49-F238E27FC236}">
                <a16:creationId xmlns:a16="http://schemas.microsoft.com/office/drawing/2014/main" id="{D028E3FC-6C62-BFFE-31B7-561AFB2BF4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09362" y="1255597"/>
            <a:ext cx="6485640" cy="5414963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template</a:t>
            </a:r>
            <a:r>
              <a:rPr lang="ru-UA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&lt;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class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AbstractProduct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class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IdentifierType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class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ProductCreator</a:t>
            </a:r>
            <a:r>
              <a:rPr lang="ru-UA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class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latin typeface="Cascadia Mono" panose="020B0609020000020004" pitchFamily="49" charset="0"/>
              </a:rPr>
              <a:t>Creator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ru-UA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typedef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std::</a:t>
            </a:r>
            <a:r>
              <a:rPr lang="en-US" sz="1800" dirty="0">
                <a:solidFill>
                  <a:srgbClr val="2B91AF"/>
                </a:solidFill>
                <a:latin typeface="Cascadia Mono" panose="020B0609020000020004" pitchFamily="49" charset="0"/>
              </a:rPr>
              <a:t>map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&lt;</a:t>
            </a:r>
            <a:r>
              <a:rPr lang="en-US" sz="18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IdentifierType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18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AbstractProduct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&gt; </a:t>
            </a:r>
            <a:r>
              <a:rPr lang="en-US" sz="18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AssocMap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bool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Register(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const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IdentifierType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&amp;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</a:rPr>
              <a:t>id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18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ProductCreator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</a:rPr>
              <a:t>creator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) </a:t>
            </a:r>
            <a:r>
              <a:rPr lang="ru-UA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	return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associations_.insert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8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AssocMap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::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value_type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</a:rPr>
              <a:t>id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</a:rPr>
              <a:t>creator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)).second;</a:t>
            </a:r>
          </a:p>
          <a:p>
            <a:pPr marL="0" indent="0">
              <a:buNone/>
            </a:pPr>
            <a:r>
              <a:rPr lang="ru-UA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bool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Unregister(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const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IdentifierType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&amp;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</a:rPr>
              <a:t>id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)</a:t>
            </a:r>
            <a:r>
              <a:rPr lang="ru-UA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	return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associations_.erase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</a:rPr>
              <a:t>id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) == 1;</a:t>
            </a:r>
          </a:p>
          <a:p>
            <a:pPr marL="0" indent="0">
              <a:buNone/>
            </a:pPr>
            <a:r>
              <a:rPr lang="ru-UA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8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AbstractProduct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*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CreateObject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const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IdentifierType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&amp;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</a:rPr>
              <a:t>id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) </a:t>
            </a:r>
            <a:r>
              <a:rPr lang="ru-UA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	auto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associations_.find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</a:rPr>
              <a:t>id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	if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(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!=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associations_.end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())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return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(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-&gt;second)();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</a:rPr>
              <a:t>	//error handling...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ru-UA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private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2B91AF"/>
                </a:solidFill>
                <a:latin typeface="Cascadia Mono" panose="020B0609020000020004" pitchFamily="49" charset="0"/>
              </a:rPr>
              <a:t>	</a:t>
            </a:r>
            <a:r>
              <a:rPr lang="en-US" sz="18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AssocMap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associations_;</a:t>
            </a:r>
          </a:p>
          <a:p>
            <a:pPr marL="0" indent="0">
              <a:buNone/>
            </a:pPr>
            <a:r>
              <a:rPr lang="ru-UA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};</a:t>
            </a:r>
            <a:endParaRPr lang="ru-UA" dirty="0"/>
          </a:p>
        </p:txBody>
      </p:sp>
      <p:pic>
        <p:nvPicPr>
          <p:cNvPr id="5" name="Рисунок 4" descr="Зображення, що містить трава, надворі, ссавець, коричневий&#10;&#10;Автоматично згенерований опис">
            <a:extLst>
              <a:ext uri="{FF2B5EF4-FFF2-40B4-BE49-F238E27FC236}">
                <a16:creationId xmlns:a16="http://schemas.microsoft.com/office/drawing/2014/main" id="{4DB1DFB0-583D-684B-5865-B179C7751F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5002" y="4466549"/>
            <a:ext cx="2074870" cy="2204011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4D94E3D-9011-FE12-037E-2CA3F64D8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57576-A18B-4F5B-90B8-F88C6C9850D3}" type="slidenum">
              <a:rPr lang="ru-UA" smtClean="0"/>
              <a:t>31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40671025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81B95C3-740C-1059-2BC1-798B5E0C97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624110"/>
            <a:ext cx="9369689" cy="1280890"/>
          </a:xfrm>
        </p:spPr>
        <p:txBody>
          <a:bodyPr/>
          <a:lstStyle/>
          <a:p>
            <a:r>
              <a:rPr lang="ru-RU" dirty="0" err="1"/>
              <a:t>Що</a:t>
            </a:r>
            <a:r>
              <a:rPr lang="ru-RU" dirty="0"/>
              <a:t> </a:t>
            </a:r>
            <a:r>
              <a:rPr lang="ru-RU" dirty="0" err="1"/>
              <a:t>використовувати</a:t>
            </a:r>
            <a:r>
              <a:rPr lang="ru-RU" dirty="0"/>
              <a:t> </a:t>
            </a:r>
            <a:r>
              <a:rPr lang="ru-RU" dirty="0" err="1"/>
              <a:t>ідентифікатором</a:t>
            </a:r>
            <a:r>
              <a:rPr lang="ru-RU" dirty="0"/>
              <a:t>?</a:t>
            </a:r>
            <a:endParaRPr lang="ru-UA" dirty="0"/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3129CDEC-32EF-C62D-D9AF-2668D112AA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err="1"/>
              <a:t>Цілочисельні</a:t>
            </a:r>
            <a:r>
              <a:rPr lang="ru-RU" dirty="0"/>
              <a:t> типи</a:t>
            </a:r>
          </a:p>
          <a:p>
            <a:r>
              <a:rPr lang="ru-RU" dirty="0"/>
              <a:t>Рядки</a:t>
            </a:r>
          </a:p>
          <a:p>
            <a:r>
              <a:rPr lang="en-US" dirty="0"/>
              <a:t>std::</a:t>
            </a:r>
            <a:r>
              <a:rPr lang="en-US" dirty="0" err="1"/>
              <a:t>type_info</a:t>
            </a:r>
            <a:r>
              <a:rPr lang="en-US" dirty="0"/>
              <a:t> (</a:t>
            </a:r>
            <a:r>
              <a:rPr lang="ru-RU" dirty="0" err="1"/>
              <a:t>повернутий</a:t>
            </a:r>
            <a:r>
              <a:rPr lang="ru-RU" dirty="0"/>
              <a:t> тип оператора </a:t>
            </a:r>
            <a:r>
              <a:rPr lang="en-US" sz="18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typeid</a:t>
            </a:r>
            <a:r>
              <a:rPr lang="en-US" dirty="0"/>
              <a:t>)?...</a:t>
            </a:r>
            <a:endParaRPr lang="ru-RU" dirty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ru-RU" dirty="0"/>
              <a:t>Але </a:t>
            </a:r>
            <a:r>
              <a:rPr lang="ru-RU" dirty="0" err="1"/>
              <a:t>якщо</a:t>
            </a:r>
            <a:r>
              <a:rPr lang="ru-RU" dirty="0"/>
              <a:t> ми </a:t>
            </a:r>
            <a:r>
              <a:rPr lang="ru-RU" dirty="0" err="1"/>
              <a:t>використовуємо</a:t>
            </a:r>
            <a:r>
              <a:rPr lang="ru-RU" dirty="0"/>
              <a:t> </a:t>
            </a:r>
            <a:r>
              <a:rPr lang="ru-RU" dirty="0" err="1"/>
              <a:t>цей</a:t>
            </a:r>
            <a:r>
              <a:rPr lang="ru-RU" dirty="0"/>
              <a:t> </a:t>
            </a:r>
            <a:r>
              <a:rPr lang="ru-RU" dirty="0" err="1"/>
              <a:t>прийом</a:t>
            </a:r>
            <a:r>
              <a:rPr lang="ru-RU" dirty="0"/>
              <a:t> для </a:t>
            </a:r>
            <a:r>
              <a:rPr lang="ru-RU" dirty="0" err="1"/>
              <a:t>реалізації</a:t>
            </a:r>
            <a:r>
              <a:rPr lang="ru-RU" dirty="0"/>
              <a:t> </a:t>
            </a:r>
            <a:r>
              <a:rPr lang="ru-RU" dirty="0" err="1"/>
              <a:t>серіалізації</a:t>
            </a:r>
            <a:r>
              <a:rPr lang="ru-RU" dirty="0"/>
              <a:t>…</a:t>
            </a:r>
          </a:p>
          <a:p>
            <a:r>
              <a:rPr lang="en-US" dirty="0">
                <a:solidFill>
                  <a:srgbClr val="FF0000"/>
                </a:solidFill>
              </a:rPr>
              <a:t>std::</a:t>
            </a:r>
            <a:r>
              <a:rPr lang="en-US" dirty="0" err="1">
                <a:solidFill>
                  <a:srgbClr val="FF0000"/>
                </a:solidFill>
              </a:rPr>
              <a:t>type_info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ru-RU" dirty="0">
                <a:solidFill>
                  <a:srgbClr val="FF0000"/>
                </a:solidFill>
              </a:rPr>
              <a:t>– у </a:t>
            </a:r>
            <a:r>
              <a:rPr lang="ru-RU" dirty="0" err="1">
                <a:solidFill>
                  <a:srgbClr val="FF0000"/>
                </a:solidFill>
              </a:rPr>
              <a:t>жодному</a:t>
            </a:r>
            <a:r>
              <a:rPr lang="ru-RU" dirty="0">
                <a:solidFill>
                  <a:srgbClr val="FF0000"/>
                </a:solidFill>
              </a:rPr>
              <a:t> </a:t>
            </a:r>
            <a:r>
              <a:rPr lang="ru-RU" dirty="0" err="1">
                <a:solidFill>
                  <a:srgbClr val="FF0000"/>
                </a:solidFill>
              </a:rPr>
              <a:t>разі</a:t>
            </a:r>
            <a:r>
              <a:rPr lang="ru-RU" dirty="0">
                <a:solidFill>
                  <a:srgbClr val="FF0000"/>
                </a:solidFill>
              </a:rPr>
              <a:t>!</a:t>
            </a:r>
          </a:p>
          <a:p>
            <a:r>
              <a:rPr lang="ru-RU" dirty="0" err="1"/>
              <a:t>Він</a:t>
            </a:r>
            <a:r>
              <a:rPr lang="ru-RU" dirty="0"/>
              <a:t> не є </a:t>
            </a:r>
            <a:r>
              <a:rPr lang="ru-RU" dirty="0" err="1"/>
              <a:t>стабільним</a:t>
            </a:r>
            <a:r>
              <a:rPr lang="ru-RU" dirty="0"/>
              <a:t> </a:t>
            </a:r>
            <a:r>
              <a:rPr lang="ru-RU" dirty="0" err="1"/>
              <a:t>відносно</a:t>
            </a:r>
            <a:r>
              <a:rPr lang="ru-RU" dirty="0"/>
              <a:t> перезапуску </a:t>
            </a:r>
            <a:r>
              <a:rPr lang="ru-RU" dirty="0" err="1"/>
              <a:t>програми</a:t>
            </a:r>
            <a:r>
              <a:rPr lang="ru-RU" dirty="0"/>
              <a:t> та </a:t>
            </a:r>
            <a:r>
              <a:rPr lang="ru-RU" dirty="0" err="1"/>
              <a:t>його</a:t>
            </a:r>
            <a:r>
              <a:rPr lang="ru-RU" dirty="0"/>
              <a:t> робота </a:t>
            </a:r>
            <a:r>
              <a:rPr lang="ru-RU" dirty="0" err="1"/>
              <a:t>залежить</a:t>
            </a:r>
            <a:r>
              <a:rPr lang="ru-RU" dirty="0"/>
              <a:t> </a:t>
            </a:r>
            <a:r>
              <a:rPr lang="ru-RU" dirty="0" err="1"/>
              <a:t>від</a:t>
            </a:r>
            <a:r>
              <a:rPr lang="ru-RU" dirty="0"/>
              <a:t> </a:t>
            </a:r>
            <a:r>
              <a:rPr lang="ru-RU" dirty="0" err="1"/>
              <a:t>компілятора</a:t>
            </a:r>
            <a:r>
              <a:rPr lang="ru-RU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9D513E-CF17-1BC1-C80C-2BAFC7CE4D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57576-A18B-4F5B-90B8-F88C6C9850D3}" type="slidenum">
              <a:rPr lang="ru-UA" smtClean="0"/>
              <a:t>32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280909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A16E50-BA99-0EFF-9131-6E85286B5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Тож</a:t>
            </a:r>
            <a:r>
              <a:rPr lang="ru-RU" dirty="0"/>
              <a:t> </a:t>
            </a:r>
            <a:r>
              <a:rPr lang="ru-RU" dirty="0" err="1"/>
              <a:t>підсумуємо</a:t>
            </a:r>
            <a:endParaRPr lang="ru-UA" dirty="0"/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FB620CD2-7ED1-3445-B05D-0267B51CCD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 err="1"/>
              <a:t>Фабричний</a:t>
            </a:r>
            <a:r>
              <a:rPr lang="ru-RU" dirty="0"/>
              <a:t> метод </a:t>
            </a:r>
            <a:r>
              <a:rPr lang="ru-RU" dirty="0" err="1"/>
              <a:t>дає</a:t>
            </a:r>
            <a:r>
              <a:rPr lang="ru-RU" dirty="0"/>
              <a:t> нам:</a:t>
            </a:r>
          </a:p>
          <a:p>
            <a:r>
              <a:rPr lang="ru-RU" dirty="0" err="1"/>
              <a:t>Поліморфізм</a:t>
            </a:r>
            <a:r>
              <a:rPr lang="ru-RU" dirty="0"/>
              <a:t> </a:t>
            </a:r>
            <a:r>
              <a:rPr lang="ru-RU" dirty="0" err="1"/>
              <a:t>бере</a:t>
            </a:r>
            <a:r>
              <a:rPr lang="ru-RU" dirty="0"/>
              <a:t> на себе </a:t>
            </a:r>
            <a:r>
              <a:rPr lang="ru-RU" dirty="0" err="1"/>
              <a:t>відповідальність</a:t>
            </a:r>
            <a:r>
              <a:rPr lang="en-US" dirty="0"/>
              <a:t> </a:t>
            </a:r>
            <a:r>
              <a:rPr lang="ru-RU" dirty="0"/>
              <a:t>за </a:t>
            </a:r>
            <a:r>
              <a:rPr lang="ru-RU" dirty="0" err="1"/>
              <a:t>створення</a:t>
            </a:r>
            <a:r>
              <a:rPr lang="ru-RU" dirty="0"/>
              <a:t> </a:t>
            </a:r>
            <a:r>
              <a:rPr lang="ru-RU" dirty="0" err="1"/>
              <a:t>об’єктів</a:t>
            </a:r>
            <a:r>
              <a:rPr lang="ru-RU" dirty="0"/>
              <a:t>.</a:t>
            </a:r>
          </a:p>
          <a:p>
            <a:r>
              <a:rPr lang="ru-RU" dirty="0" err="1"/>
              <a:t>Повторне</a:t>
            </a:r>
            <a:r>
              <a:rPr lang="ru-RU" dirty="0"/>
              <a:t> </a:t>
            </a:r>
            <a:r>
              <a:rPr lang="ru-RU" dirty="0" err="1"/>
              <a:t>використання</a:t>
            </a:r>
            <a:r>
              <a:rPr lang="ru-RU" dirty="0"/>
              <a:t> </a:t>
            </a:r>
            <a:r>
              <a:rPr lang="ru-RU" dirty="0" err="1"/>
              <a:t>вихідного</a:t>
            </a:r>
            <a:r>
              <a:rPr lang="ru-RU" dirty="0"/>
              <a:t> коду</a:t>
            </a:r>
          </a:p>
          <a:p>
            <a:r>
              <a:rPr lang="ru-RU" dirty="0" err="1"/>
              <a:t>Гнучкість</a:t>
            </a:r>
            <a:r>
              <a:rPr lang="ru-RU" dirty="0"/>
              <a:t> та </a:t>
            </a:r>
            <a:r>
              <a:rPr lang="ru-RU" dirty="0" err="1"/>
              <a:t>розширюваність</a:t>
            </a:r>
            <a:r>
              <a:rPr lang="ru-RU" dirty="0"/>
              <a:t> </a:t>
            </a:r>
            <a:r>
              <a:rPr lang="ru-RU" dirty="0" err="1"/>
              <a:t>архітектури</a:t>
            </a:r>
            <a:endParaRPr lang="ru-RU" dirty="0"/>
          </a:p>
          <a:p>
            <a:r>
              <a:rPr lang="ru-RU" dirty="0" err="1"/>
              <a:t>Менша</a:t>
            </a:r>
            <a:r>
              <a:rPr lang="ru-RU" dirty="0"/>
              <a:t> </a:t>
            </a:r>
            <a:r>
              <a:rPr lang="ru-RU" dirty="0" err="1"/>
              <a:t>залежність</a:t>
            </a:r>
            <a:r>
              <a:rPr lang="ru-RU" dirty="0"/>
              <a:t> </a:t>
            </a:r>
            <a:r>
              <a:rPr lang="ru-RU" dirty="0" err="1"/>
              <a:t>між</a:t>
            </a:r>
            <a:r>
              <a:rPr lang="ru-RU" dirty="0"/>
              <a:t> типами-</a:t>
            </a:r>
            <a:r>
              <a:rPr lang="ru-RU" dirty="0" err="1"/>
              <a:t>користувачами</a:t>
            </a:r>
            <a:r>
              <a:rPr lang="ru-RU" dirty="0"/>
              <a:t> та типами-продуктами </a:t>
            </a:r>
            <a:r>
              <a:rPr lang="ru-RU" dirty="0" err="1"/>
              <a:t>або</a:t>
            </a:r>
            <a:r>
              <a:rPr lang="ru-RU" dirty="0"/>
              <a:t> </a:t>
            </a:r>
            <a:r>
              <a:rPr lang="ru-RU" dirty="0" err="1"/>
              <a:t>повна</a:t>
            </a:r>
            <a:r>
              <a:rPr lang="ru-RU" dirty="0"/>
              <a:t> </a:t>
            </a:r>
            <a:r>
              <a:rPr lang="ru-RU" dirty="0" err="1"/>
              <a:t>ізоляція</a:t>
            </a:r>
            <a:r>
              <a:rPr lang="ru-RU" dirty="0"/>
              <a:t> </a:t>
            </a:r>
            <a:r>
              <a:rPr lang="ru-RU" dirty="0" err="1"/>
              <a:t>останніх</a:t>
            </a:r>
            <a:endParaRPr lang="ru-RU" dirty="0"/>
          </a:p>
          <a:p>
            <a:r>
              <a:rPr lang="ru-RU" dirty="0" err="1"/>
              <a:t>Відділення</a:t>
            </a:r>
            <a:r>
              <a:rPr lang="ru-RU" dirty="0"/>
              <a:t> </a:t>
            </a:r>
            <a:r>
              <a:rPr lang="ru-RU" dirty="0" err="1"/>
              <a:t>логіки</a:t>
            </a:r>
            <a:r>
              <a:rPr lang="ru-RU" dirty="0"/>
              <a:t> </a:t>
            </a:r>
            <a:r>
              <a:rPr lang="ru-RU" dirty="0" err="1"/>
              <a:t>створення</a:t>
            </a:r>
            <a:r>
              <a:rPr lang="ru-RU" dirty="0"/>
              <a:t> </a:t>
            </a:r>
            <a:r>
              <a:rPr lang="ru-RU" dirty="0" err="1"/>
              <a:t>об’єктів</a:t>
            </a:r>
            <a:r>
              <a:rPr lang="ru-RU" dirty="0"/>
              <a:t> </a:t>
            </a:r>
            <a:r>
              <a:rPr lang="ru-RU" dirty="0" err="1"/>
              <a:t>від</a:t>
            </a:r>
            <a:r>
              <a:rPr lang="ru-RU" dirty="0"/>
              <a:t> </a:t>
            </a:r>
            <a:r>
              <a:rPr lang="ru-RU" dirty="0" err="1"/>
              <a:t>логіки</a:t>
            </a:r>
            <a:r>
              <a:rPr lang="ru-RU" dirty="0"/>
              <a:t> </a:t>
            </a:r>
            <a:r>
              <a:rPr lang="ru-RU" dirty="0" err="1"/>
              <a:t>їх</a:t>
            </a:r>
            <a:r>
              <a:rPr lang="ru-RU" dirty="0"/>
              <a:t> </a:t>
            </a:r>
            <a:r>
              <a:rPr lang="ru-RU" dirty="0" err="1"/>
              <a:t>використання</a:t>
            </a:r>
            <a:endParaRPr lang="ru-RU" dirty="0"/>
          </a:p>
          <a:p>
            <a:r>
              <a:rPr lang="ru-RU" dirty="0" err="1"/>
              <a:t>Іноді</a:t>
            </a:r>
            <a:r>
              <a:rPr lang="ru-RU" dirty="0"/>
              <a:t> тип продукту, </a:t>
            </a:r>
            <a:r>
              <a:rPr lang="ru-RU" dirty="0" err="1"/>
              <a:t>що</a:t>
            </a:r>
            <a:r>
              <a:rPr lang="ru-RU" dirty="0"/>
              <a:t> </a:t>
            </a:r>
            <a:r>
              <a:rPr lang="ru-RU" dirty="0" err="1"/>
              <a:t>створюється</a:t>
            </a:r>
            <a:r>
              <a:rPr lang="ru-RU" dirty="0"/>
              <a:t>, </a:t>
            </a:r>
            <a:r>
              <a:rPr lang="ru-RU" dirty="0" err="1"/>
              <a:t>обирається</a:t>
            </a:r>
            <a:r>
              <a:rPr lang="ru-RU" dirty="0"/>
              <a:t> легко на </a:t>
            </a:r>
            <a:r>
              <a:rPr lang="ru-RU" dirty="0" err="1"/>
              <a:t>етапі</a:t>
            </a:r>
            <a:r>
              <a:rPr lang="ru-RU" dirty="0"/>
              <a:t> </a:t>
            </a:r>
            <a:r>
              <a:rPr lang="ru-RU" dirty="0" err="1"/>
              <a:t>виконання</a:t>
            </a:r>
            <a:r>
              <a:rPr lang="ru-RU" dirty="0"/>
              <a:t>.</a:t>
            </a:r>
            <a:endParaRPr lang="ru-U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2152B1-4690-3BA4-B2EE-F765CFD699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57576-A18B-4F5B-90B8-F88C6C9850D3}" type="slidenum">
              <a:rPr lang="ru-UA" smtClean="0"/>
              <a:t>33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27998620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BE34B91-CC54-449A-ED43-A90553896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Підкріпимось</a:t>
            </a:r>
            <a:r>
              <a:rPr lang="ru-RU" dirty="0"/>
              <a:t> перед </a:t>
            </a:r>
            <a:r>
              <a:rPr lang="ru-RU" dirty="0" err="1"/>
              <a:t>складним</a:t>
            </a:r>
            <a:r>
              <a:rPr lang="ru-RU" dirty="0"/>
              <a:t>…</a:t>
            </a:r>
            <a:endParaRPr lang="ru-UA" dirty="0"/>
          </a:p>
        </p:txBody>
      </p:sp>
      <p:pic>
        <p:nvPicPr>
          <p:cNvPr id="4" name="capybara">
            <a:hlinkClick r:id="" action="ppaction://media"/>
            <a:extLst>
              <a:ext uri="{FF2B5EF4-FFF2-40B4-BE49-F238E27FC236}">
                <a16:creationId xmlns:a16="http://schemas.microsoft.com/office/drawing/2014/main" id="{6CF99E7E-45E9-E459-77C6-EE1A443EEA46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157788" y="2133600"/>
            <a:ext cx="3778250" cy="3778250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50BD022-24C5-8EB4-4E4D-F4F4EB29DA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57576-A18B-4F5B-90B8-F88C6C9850D3}" type="slidenum">
              <a:rPr lang="ru-UA" smtClean="0"/>
              <a:t>34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2830096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22873DF-2FDB-0857-89FB-A4CE3EAB2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Абстрактні</a:t>
            </a:r>
            <a:r>
              <a:rPr lang="ru-RU" dirty="0"/>
              <a:t> фабрики</a:t>
            </a:r>
            <a:endParaRPr lang="ru-UA" dirty="0"/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341194DE-3A0F-7EFC-461C-1416D49B13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Абстрактна фабрика – </a:t>
            </a:r>
            <a:r>
              <a:rPr lang="ru-RU" dirty="0" err="1"/>
              <a:t>це</a:t>
            </a:r>
            <a:r>
              <a:rPr lang="ru-RU" dirty="0"/>
              <a:t> </a:t>
            </a:r>
            <a:r>
              <a:rPr lang="ru-RU" dirty="0" err="1"/>
              <a:t>клас</a:t>
            </a:r>
            <a:r>
              <a:rPr lang="ru-RU" dirty="0"/>
              <a:t>, </a:t>
            </a:r>
            <a:r>
              <a:rPr lang="ru-RU" dirty="0" err="1"/>
              <a:t>який</a:t>
            </a:r>
            <a:r>
              <a:rPr lang="ru-RU" dirty="0"/>
              <a:t> </a:t>
            </a:r>
            <a:r>
              <a:rPr lang="ru-RU" dirty="0" err="1"/>
              <a:t>використовує</a:t>
            </a:r>
            <a:r>
              <a:rPr lang="ru-RU" dirty="0"/>
              <a:t> </a:t>
            </a:r>
            <a:r>
              <a:rPr lang="ru-RU" dirty="0" err="1"/>
              <a:t>декілька</a:t>
            </a:r>
            <a:r>
              <a:rPr lang="ru-RU" dirty="0"/>
              <a:t> </a:t>
            </a:r>
            <a:r>
              <a:rPr lang="ru-RU" dirty="0" err="1"/>
              <a:t>фабричних</a:t>
            </a:r>
            <a:r>
              <a:rPr lang="ru-RU" dirty="0"/>
              <a:t> </a:t>
            </a:r>
            <a:r>
              <a:rPr lang="ru-RU" dirty="0" err="1"/>
              <a:t>методів</a:t>
            </a:r>
            <a:r>
              <a:rPr lang="ru-RU" dirty="0"/>
              <a:t>, </a:t>
            </a:r>
            <a:r>
              <a:rPr lang="ru-RU" dirty="0" err="1"/>
              <a:t>чим</a:t>
            </a:r>
            <a:r>
              <a:rPr lang="ru-RU" dirty="0"/>
              <a:t> </a:t>
            </a:r>
            <a:r>
              <a:rPr lang="ru-RU" dirty="0" err="1"/>
              <a:t>забезпечує</a:t>
            </a:r>
            <a:r>
              <a:rPr lang="ru-RU" dirty="0"/>
              <a:t> </a:t>
            </a:r>
            <a:r>
              <a:rPr lang="ru-RU" dirty="0" err="1"/>
              <a:t>інтерфейс</a:t>
            </a:r>
            <a:r>
              <a:rPr lang="ru-RU" dirty="0"/>
              <a:t> для </a:t>
            </a:r>
            <a:r>
              <a:rPr lang="ru-RU" dirty="0" err="1"/>
              <a:t>створення</a:t>
            </a:r>
            <a:r>
              <a:rPr lang="ru-RU" dirty="0"/>
              <a:t> </a:t>
            </a:r>
            <a:r>
              <a:rPr lang="ru-RU" dirty="0" err="1"/>
              <a:t>пов’язаних</a:t>
            </a:r>
            <a:r>
              <a:rPr lang="ru-RU" dirty="0"/>
              <a:t> </a:t>
            </a:r>
            <a:r>
              <a:rPr lang="ru-RU" dirty="0" err="1"/>
              <a:t>або</a:t>
            </a:r>
            <a:r>
              <a:rPr lang="ru-RU" dirty="0"/>
              <a:t> </a:t>
            </a:r>
            <a:r>
              <a:rPr lang="ru-RU" dirty="0" err="1"/>
              <a:t>залежних</a:t>
            </a:r>
            <a:r>
              <a:rPr lang="ru-RU" dirty="0"/>
              <a:t> </a:t>
            </a:r>
            <a:r>
              <a:rPr lang="ru-RU" dirty="0" err="1"/>
              <a:t>об’єктів</a:t>
            </a:r>
            <a:r>
              <a:rPr lang="ru-RU" dirty="0"/>
              <a:t> без </a:t>
            </a:r>
            <a:r>
              <a:rPr lang="ru-RU" dirty="0" err="1"/>
              <a:t>уточнення</a:t>
            </a:r>
            <a:r>
              <a:rPr lang="ru-RU" dirty="0"/>
              <a:t> </a:t>
            </a:r>
            <a:r>
              <a:rPr lang="ru-RU" dirty="0" err="1"/>
              <a:t>їх</a:t>
            </a:r>
            <a:r>
              <a:rPr lang="ru-RU" dirty="0"/>
              <a:t> </a:t>
            </a:r>
            <a:r>
              <a:rPr lang="ru-RU" dirty="0" err="1"/>
              <a:t>конкретних</a:t>
            </a:r>
            <a:r>
              <a:rPr lang="ru-RU" dirty="0"/>
              <a:t> </a:t>
            </a:r>
            <a:r>
              <a:rPr lang="ru-RU" dirty="0" err="1"/>
              <a:t>типів</a:t>
            </a:r>
            <a:r>
              <a:rPr lang="ru-RU" dirty="0"/>
              <a:t>.</a:t>
            </a:r>
          </a:p>
          <a:p>
            <a:r>
              <a:rPr lang="ru-RU" dirty="0" err="1"/>
              <a:t>Десь</a:t>
            </a:r>
            <a:r>
              <a:rPr lang="ru-RU" dirty="0"/>
              <a:t> ми </a:t>
            </a:r>
            <a:r>
              <a:rPr lang="ru-RU" dirty="0" err="1"/>
              <a:t>це</a:t>
            </a:r>
            <a:r>
              <a:rPr lang="ru-RU" dirty="0"/>
              <a:t> </a:t>
            </a:r>
            <a:r>
              <a:rPr lang="ru-RU" dirty="0" err="1"/>
              <a:t>вже</a:t>
            </a:r>
            <a:r>
              <a:rPr lang="ru-RU" dirty="0"/>
              <a:t> </a:t>
            </a:r>
            <a:r>
              <a:rPr lang="ru-RU" dirty="0" err="1"/>
              <a:t>чули</a:t>
            </a:r>
            <a:r>
              <a:rPr lang="ru-RU" dirty="0"/>
              <a:t>… </a:t>
            </a:r>
            <a:r>
              <a:rPr lang="ru-RU" dirty="0" err="1"/>
              <a:t>Це</a:t>
            </a:r>
            <a:r>
              <a:rPr lang="ru-RU" dirty="0"/>
              <a:t> </a:t>
            </a:r>
            <a:r>
              <a:rPr lang="ru-RU" dirty="0" err="1"/>
              <a:t>теж</a:t>
            </a:r>
            <a:r>
              <a:rPr lang="ru-RU" dirty="0"/>
              <a:t> </a:t>
            </a:r>
            <a:r>
              <a:rPr lang="ru-RU" dirty="0" err="1"/>
              <a:t>заміна</a:t>
            </a:r>
            <a:r>
              <a:rPr lang="ru-RU" dirty="0"/>
              <a:t> </a:t>
            </a:r>
            <a:r>
              <a:rPr lang="ru-RU" dirty="0" err="1"/>
              <a:t>абстрактних</a:t>
            </a:r>
            <a:r>
              <a:rPr lang="ru-RU" dirty="0"/>
              <a:t> </a:t>
            </a:r>
            <a:r>
              <a:rPr lang="ru-RU" dirty="0" err="1"/>
              <a:t>конструкторів</a:t>
            </a:r>
            <a:r>
              <a:rPr lang="ru-RU" dirty="0"/>
              <a:t>, але </a:t>
            </a:r>
            <a:r>
              <a:rPr lang="ru-RU" dirty="0" err="1"/>
              <a:t>більш</a:t>
            </a:r>
            <a:r>
              <a:rPr lang="ru-RU" dirty="0"/>
              <a:t> </a:t>
            </a:r>
            <a:r>
              <a:rPr lang="ru-RU" dirty="0" err="1"/>
              <a:t>узагальнена</a:t>
            </a:r>
            <a:r>
              <a:rPr lang="ru-RU" dirty="0"/>
              <a:t>!</a:t>
            </a:r>
            <a:endParaRPr lang="ru-UA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7F01DA5-5161-961F-3226-4FB6775323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8684" y="4022411"/>
            <a:ext cx="5367583" cy="239892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A903F5-918F-42B0-C44C-3361ADDB98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57576-A18B-4F5B-90B8-F88C6C9850D3}" type="slidenum">
              <a:rPr lang="ru-UA" smtClean="0"/>
              <a:t>35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35379558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BEEB645-BE8C-3801-D6D1-6F72D1401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Діаграма</a:t>
            </a:r>
            <a:r>
              <a:rPr lang="ru-RU" dirty="0"/>
              <a:t> </a:t>
            </a:r>
            <a:r>
              <a:rPr lang="ru-RU" dirty="0" err="1"/>
              <a:t>Абстрактної</a:t>
            </a:r>
            <a:r>
              <a:rPr lang="ru-RU" dirty="0"/>
              <a:t> фабрики</a:t>
            </a:r>
            <a:endParaRPr lang="ru-UA" dirty="0"/>
          </a:p>
        </p:txBody>
      </p:sp>
      <p:pic>
        <p:nvPicPr>
          <p:cNvPr id="5" name="Місце для вмісту 4">
            <a:extLst>
              <a:ext uri="{FF2B5EF4-FFF2-40B4-BE49-F238E27FC236}">
                <a16:creationId xmlns:a16="http://schemas.microsoft.com/office/drawing/2014/main" id="{CA5429B5-98E7-01B2-C850-1A7DA6E236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2925" y="2218440"/>
            <a:ext cx="8896162" cy="4210639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0159DAC-6C07-97E7-F92F-FBFD4BDFB6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57576-A18B-4F5B-90B8-F88C6C9850D3}" type="slidenum">
              <a:rPr lang="ru-UA" smtClean="0"/>
              <a:t>36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15036492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06973BF-1324-3E28-50B5-7FB5972AC3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Переваги</a:t>
            </a:r>
            <a:r>
              <a:rPr lang="ru-RU" dirty="0"/>
              <a:t> та </a:t>
            </a:r>
            <a:r>
              <a:rPr lang="ru-RU" dirty="0" err="1"/>
              <a:t>недоліки</a:t>
            </a:r>
            <a:endParaRPr lang="ru-UA" dirty="0"/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20D8BB6D-5622-3AFB-8735-B9CD6C056C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 err="1"/>
              <a:t>Переваги</a:t>
            </a:r>
            <a:r>
              <a:rPr lang="ru-RU" dirty="0"/>
              <a:t>:</a:t>
            </a:r>
          </a:p>
          <a:p>
            <a:r>
              <a:rPr lang="ru-RU" dirty="0" err="1"/>
              <a:t>Усі</a:t>
            </a:r>
            <a:r>
              <a:rPr lang="ru-RU" dirty="0"/>
              <a:t> </a:t>
            </a:r>
            <a:r>
              <a:rPr lang="ru-RU" dirty="0" err="1"/>
              <a:t>переваги</a:t>
            </a:r>
            <a:r>
              <a:rPr lang="ru-RU" dirty="0"/>
              <a:t>, </a:t>
            </a:r>
            <a:r>
              <a:rPr lang="ru-RU" dirty="0" err="1"/>
              <a:t>які</a:t>
            </a:r>
            <a:r>
              <a:rPr lang="ru-RU" dirty="0"/>
              <a:t> надавав </a:t>
            </a:r>
            <a:r>
              <a:rPr lang="ru-RU" dirty="0" err="1"/>
              <a:t>фабричний</a:t>
            </a:r>
            <a:r>
              <a:rPr lang="ru-RU" dirty="0"/>
              <a:t> метод</a:t>
            </a:r>
          </a:p>
          <a:p>
            <a:r>
              <a:rPr lang="ru-RU" dirty="0" err="1"/>
              <a:t>Забезпечує</a:t>
            </a:r>
            <a:r>
              <a:rPr lang="ru-RU" dirty="0"/>
              <a:t> </a:t>
            </a:r>
            <a:r>
              <a:rPr lang="ru-RU" dirty="0" err="1"/>
              <a:t>можливість</a:t>
            </a:r>
            <a:r>
              <a:rPr lang="ru-RU" dirty="0"/>
              <a:t> </a:t>
            </a:r>
            <a:r>
              <a:rPr lang="ru-RU" dirty="0" err="1"/>
              <a:t>чітко</a:t>
            </a:r>
            <a:r>
              <a:rPr lang="ru-RU" dirty="0"/>
              <a:t> </a:t>
            </a:r>
            <a:r>
              <a:rPr lang="ru-RU" dirty="0" err="1"/>
              <a:t>визначити</a:t>
            </a:r>
            <a:r>
              <a:rPr lang="ru-RU" dirty="0"/>
              <a:t> </a:t>
            </a:r>
            <a:r>
              <a:rPr lang="ru-RU" dirty="0" err="1"/>
              <a:t>дозволені</a:t>
            </a:r>
            <a:r>
              <a:rPr lang="ru-RU" dirty="0"/>
              <a:t> та </a:t>
            </a:r>
            <a:r>
              <a:rPr lang="ru-RU" dirty="0" err="1"/>
              <a:t>заборонені</a:t>
            </a:r>
            <a:r>
              <a:rPr lang="ru-RU" dirty="0"/>
              <a:t> </a:t>
            </a:r>
            <a:r>
              <a:rPr lang="ru-RU" dirty="0" err="1"/>
              <a:t>комбінації</a:t>
            </a:r>
            <a:r>
              <a:rPr lang="ru-RU" dirty="0"/>
              <a:t> </a:t>
            </a:r>
            <a:r>
              <a:rPr lang="ru-RU" dirty="0" err="1"/>
              <a:t>використання</a:t>
            </a:r>
            <a:r>
              <a:rPr lang="ru-RU" dirty="0"/>
              <a:t> </a:t>
            </a:r>
            <a:r>
              <a:rPr lang="ru-RU" dirty="0" err="1"/>
              <a:t>об’єктів</a:t>
            </a:r>
            <a:endParaRPr lang="ru-RU" dirty="0"/>
          </a:p>
          <a:p>
            <a:r>
              <a:rPr lang="ru-RU" dirty="0" err="1"/>
              <a:t>Визначення</a:t>
            </a:r>
            <a:r>
              <a:rPr lang="ru-RU" dirty="0"/>
              <a:t>, яка </a:t>
            </a:r>
            <a:r>
              <a:rPr lang="ru-RU" dirty="0" err="1"/>
              <a:t>саме</a:t>
            </a:r>
            <a:r>
              <a:rPr lang="ru-RU" dirty="0"/>
              <a:t> </a:t>
            </a:r>
            <a:r>
              <a:rPr lang="ru-RU" dirty="0" err="1"/>
              <a:t>комбінація</a:t>
            </a:r>
            <a:r>
              <a:rPr lang="ru-RU" dirty="0"/>
              <a:t> </a:t>
            </a:r>
            <a:r>
              <a:rPr lang="ru-RU" dirty="0" err="1"/>
              <a:t>продуктів</a:t>
            </a:r>
            <a:r>
              <a:rPr lang="ru-RU" dirty="0"/>
              <a:t> буде </a:t>
            </a:r>
            <a:r>
              <a:rPr lang="ru-RU" dirty="0" err="1"/>
              <a:t>створюватись</a:t>
            </a:r>
            <a:r>
              <a:rPr lang="ru-RU" dirty="0"/>
              <a:t>, - </a:t>
            </a:r>
            <a:r>
              <a:rPr lang="ru-RU" dirty="0" err="1"/>
              <a:t>еквівалентно</a:t>
            </a:r>
            <a:r>
              <a:rPr lang="ru-RU" dirty="0"/>
              <a:t> </a:t>
            </a:r>
            <a:r>
              <a:rPr lang="ru-RU" dirty="0" err="1"/>
              <a:t>передачі</a:t>
            </a:r>
            <a:r>
              <a:rPr lang="ru-RU" dirty="0"/>
              <a:t> фабрики параметром (</a:t>
            </a:r>
            <a:r>
              <a:rPr lang="ru-RU" dirty="0" err="1"/>
              <a:t>дуже</a:t>
            </a:r>
            <a:r>
              <a:rPr lang="ru-RU" dirty="0"/>
              <a:t> просто)</a:t>
            </a:r>
          </a:p>
          <a:p>
            <a:pPr marL="0" indent="0">
              <a:buNone/>
            </a:pPr>
            <a:r>
              <a:rPr lang="ru-RU" dirty="0" err="1"/>
              <a:t>Недоліки</a:t>
            </a:r>
            <a:r>
              <a:rPr lang="ru-RU" dirty="0"/>
              <a:t>:</a:t>
            </a:r>
          </a:p>
          <a:p>
            <a:r>
              <a:rPr lang="ru-RU" dirty="0" err="1"/>
              <a:t>Розширюваність</a:t>
            </a:r>
            <a:r>
              <a:rPr lang="ru-RU" dirty="0"/>
              <a:t> </a:t>
            </a:r>
            <a:r>
              <a:rPr lang="ru-RU" dirty="0" err="1"/>
              <a:t>абстрактних</a:t>
            </a:r>
            <a:r>
              <a:rPr lang="ru-RU" dirty="0"/>
              <a:t> фабрик </a:t>
            </a:r>
            <a:r>
              <a:rPr lang="ru-RU" dirty="0" err="1"/>
              <a:t>залежно</a:t>
            </a:r>
            <a:r>
              <a:rPr lang="ru-RU" dirty="0"/>
              <a:t> </a:t>
            </a:r>
            <a:r>
              <a:rPr lang="ru-RU" dirty="0" err="1"/>
              <a:t>від</a:t>
            </a:r>
            <a:r>
              <a:rPr lang="ru-RU" dirty="0"/>
              <a:t> </a:t>
            </a:r>
            <a:r>
              <a:rPr lang="ru-RU" dirty="0" err="1"/>
              <a:t>додавання</a:t>
            </a:r>
            <a:r>
              <a:rPr lang="ru-RU" dirty="0"/>
              <a:t> </a:t>
            </a:r>
            <a:r>
              <a:rPr lang="ru-RU" dirty="0" err="1"/>
              <a:t>нових</a:t>
            </a:r>
            <a:r>
              <a:rPr lang="ru-RU" dirty="0"/>
              <a:t> </a:t>
            </a:r>
            <a:r>
              <a:rPr lang="ru-RU" dirty="0" err="1"/>
              <a:t>ієрархій</a:t>
            </a:r>
            <a:r>
              <a:rPr lang="ru-RU" dirty="0"/>
              <a:t> </a:t>
            </a:r>
            <a:r>
              <a:rPr lang="ru-RU" dirty="0" err="1"/>
              <a:t>продуктів</a:t>
            </a:r>
            <a:r>
              <a:rPr lang="ru-RU" dirty="0"/>
              <a:t> є </a:t>
            </a:r>
            <a:r>
              <a:rPr lang="ru-RU" dirty="0" err="1"/>
              <a:t>досить</a:t>
            </a:r>
            <a:r>
              <a:rPr lang="ru-RU" dirty="0"/>
              <a:t> складною задачею, </a:t>
            </a:r>
            <a:r>
              <a:rPr lang="ru-RU" dirty="0" err="1"/>
              <a:t>оскільки</a:t>
            </a:r>
            <a:r>
              <a:rPr lang="ru-RU" dirty="0"/>
              <a:t> </a:t>
            </a:r>
            <a:r>
              <a:rPr lang="ru-RU" dirty="0" err="1"/>
              <a:t>вимагає</a:t>
            </a:r>
            <a:r>
              <a:rPr lang="ru-RU" dirty="0"/>
              <a:t> </a:t>
            </a:r>
            <a:r>
              <a:rPr lang="ru-RU" dirty="0" err="1"/>
              <a:t>модифікації</a:t>
            </a:r>
            <a:r>
              <a:rPr lang="ru-RU" dirty="0"/>
              <a:t> </a:t>
            </a:r>
            <a:r>
              <a:rPr lang="ru-RU" dirty="0" err="1"/>
              <a:t>інтерфейсу</a:t>
            </a:r>
            <a:r>
              <a:rPr lang="ru-RU" dirty="0"/>
              <a:t>.</a:t>
            </a:r>
            <a:endParaRPr lang="ru-UA" dirty="0"/>
          </a:p>
          <a:p>
            <a:endParaRPr lang="ru-U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43975F-CB85-8FD4-A413-F15405BC8D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57576-A18B-4F5B-90B8-F88C6C9850D3}" type="slidenum">
              <a:rPr lang="ru-UA" smtClean="0"/>
              <a:t>37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3150575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71D3027-43E6-C717-B6AA-39E45F352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Слід</a:t>
            </a:r>
            <a:r>
              <a:rPr lang="ru-RU" dirty="0"/>
              <a:t> </a:t>
            </a:r>
            <a:r>
              <a:rPr lang="ru-RU" dirty="0" err="1"/>
              <a:t>використовувати</a:t>
            </a:r>
            <a:r>
              <a:rPr lang="ru-RU" dirty="0"/>
              <a:t> </a:t>
            </a:r>
            <a:r>
              <a:rPr lang="ru-RU" dirty="0" err="1"/>
              <a:t>абстрактні</a:t>
            </a:r>
            <a:r>
              <a:rPr lang="ru-RU" dirty="0"/>
              <a:t> фабрики, </a:t>
            </a:r>
            <a:r>
              <a:rPr lang="ru-RU" dirty="0" err="1"/>
              <a:t>якщо</a:t>
            </a:r>
            <a:r>
              <a:rPr lang="ru-RU" dirty="0"/>
              <a:t>…</a:t>
            </a:r>
            <a:endParaRPr lang="ru-UA" dirty="0"/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A4263467-D239-ACEE-CFC6-C8D45D7D00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err="1"/>
              <a:t>Програма</a:t>
            </a:r>
            <a:r>
              <a:rPr lang="ru-RU" dirty="0"/>
              <a:t> </a:t>
            </a:r>
            <a:r>
              <a:rPr lang="ru-RU" dirty="0" err="1"/>
              <a:t>має</a:t>
            </a:r>
            <a:r>
              <a:rPr lang="ru-RU" dirty="0"/>
              <a:t> бути незалежною </a:t>
            </a:r>
            <a:r>
              <a:rPr lang="ru-RU" dirty="0" err="1"/>
              <a:t>від</a:t>
            </a:r>
            <a:r>
              <a:rPr lang="ru-RU" dirty="0"/>
              <a:t> того, як </a:t>
            </a:r>
            <a:r>
              <a:rPr lang="ru-RU" dirty="0" err="1"/>
              <a:t>її</a:t>
            </a:r>
            <a:r>
              <a:rPr lang="ru-RU" dirty="0"/>
              <a:t> </a:t>
            </a:r>
            <a:r>
              <a:rPr lang="ru-RU" dirty="0" err="1"/>
              <a:t>продукти</a:t>
            </a:r>
            <a:r>
              <a:rPr lang="ru-RU" dirty="0"/>
              <a:t> </a:t>
            </a:r>
            <a:r>
              <a:rPr lang="ru-RU" dirty="0" err="1"/>
              <a:t>створюються</a:t>
            </a:r>
            <a:r>
              <a:rPr lang="ru-RU" dirty="0"/>
              <a:t>, </a:t>
            </a:r>
            <a:r>
              <a:rPr lang="ru-RU" dirty="0" err="1"/>
              <a:t>компонуються</a:t>
            </a:r>
            <a:r>
              <a:rPr lang="ru-RU" dirty="0"/>
              <a:t> та </a:t>
            </a:r>
            <a:r>
              <a:rPr lang="ru-RU" dirty="0" err="1"/>
              <a:t>представляються</a:t>
            </a:r>
            <a:r>
              <a:rPr lang="ru-RU" dirty="0"/>
              <a:t>.</a:t>
            </a:r>
          </a:p>
          <a:p>
            <a:r>
              <a:rPr lang="ru-RU" dirty="0"/>
              <a:t>Систему </a:t>
            </a:r>
            <a:r>
              <a:rPr lang="ru-RU" dirty="0" err="1"/>
              <a:t>має</a:t>
            </a:r>
            <a:r>
              <a:rPr lang="ru-RU" dirty="0"/>
              <a:t> бути легко </a:t>
            </a:r>
            <a:r>
              <a:rPr lang="ru-RU" dirty="0" err="1"/>
              <a:t>сконфігурувати</a:t>
            </a:r>
            <a:r>
              <a:rPr lang="ru-RU" dirty="0"/>
              <a:t> на </a:t>
            </a:r>
            <a:r>
              <a:rPr lang="ru-RU" dirty="0" err="1"/>
              <a:t>використання</a:t>
            </a:r>
            <a:r>
              <a:rPr lang="ru-RU" dirty="0"/>
              <a:t> </a:t>
            </a:r>
            <a:r>
              <a:rPr lang="ru-RU" dirty="0" err="1"/>
              <a:t>конкретної</a:t>
            </a:r>
            <a:r>
              <a:rPr lang="ru-RU" dirty="0"/>
              <a:t> </a:t>
            </a:r>
            <a:r>
              <a:rPr lang="ru-RU" dirty="0" err="1"/>
              <a:t>комбінації</a:t>
            </a:r>
            <a:r>
              <a:rPr lang="ru-RU" dirty="0"/>
              <a:t> (</a:t>
            </a:r>
            <a:r>
              <a:rPr lang="ru-RU" dirty="0" err="1"/>
              <a:t>сім’ї</a:t>
            </a:r>
            <a:r>
              <a:rPr lang="ru-RU" dirty="0"/>
              <a:t>) </a:t>
            </a:r>
            <a:r>
              <a:rPr lang="ru-RU" dirty="0" err="1"/>
              <a:t>продуктів</a:t>
            </a:r>
            <a:r>
              <a:rPr lang="ru-RU" dirty="0"/>
              <a:t>.</a:t>
            </a:r>
          </a:p>
          <a:p>
            <a:r>
              <a:rPr lang="ru-RU" dirty="0" err="1"/>
              <a:t>Має</a:t>
            </a:r>
            <a:r>
              <a:rPr lang="ru-RU" dirty="0"/>
              <a:t> бути </a:t>
            </a:r>
            <a:r>
              <a:rPr lang="ru-RU" dirty="0" err="1"/>
              <a:t>можливість</a:t>
            </a:r>
            <a:r>
              <a:rPr lang="ru-RU" dirty="0"/>
              <a:t> </a:t>
            </a:r>
            <a:r>
              <a:rPr lang="ru-RU" dirty="0" err="1"/>
              <a:t>визначати</a:t>
            </a:r>
            <a:r>
              <a:rPr lang="ru-RU" dirty="0"/>
              <a:t>, </a:t>
            </a:r>
            <a:r>
              <a:rPr lang="ru-RU" dirty="0" err="1"/>
              <a:t>які</a:t>
            </a:r>
            <a:r>
              <a:rPr lang="ru-RU" dirty="0"/>
              <a:t> </a:t>
            </a:r>
            <a:r>
              <a:rPr lang="ru-RU" dirty="0" err="1"/>
              <a:t>комбінації</a:t>
            </a:r>
            <a:r>
              <a:rPr lang="ru-RU" dirty="0"/>
              <a:t> (</a:t>
            </a:r>
            <a:r>
              <a:rPr lang="ru-RU" dirty="0" err="1"/>
              <a:t>сім’ї</a:t>
            </a:r>
            <a:r>
              <a:rPr lang="ru-RU" dirty="0"/>
              <a:t>) </a:t>
            </a:r>
            <a:r>
              <a:rPr lang="ru-RU" dirty="0" err="1"/>
              <a:t>продуктів</a:t>
            </a:r>
            <a:r>
              <a:rPr lang="ru-RU" dirty="0"/>
              <a:t> </a:t>
            </a:r>
            <a:r>
              <a:rPr lang="ru-RU" dirty="0" err="1"/>
              <a:t>може</a:t>
            </a:r>
            <a:r>
              <a:rPr lang="ru-RU" dirty="0"/>
              <a:t> </a:t>
            </a:r>
            <a:r>
              <a:rPr lang="ru-RU" dirty="0" err="1"/>
              <a:t>використовувати</a:t>
            </a:r>
            <a:r>
              <a:rPr lang="ru-RU" dirty="0"/>
              <a:t> </a:t>
            </a:r>
            <a:r>
              <a:rPr lang="ru-RU" dirty="0" err="1"/>
              <a:t>програма</a:t>
            </a:r>
            <a:endParaRPr lang="ru-RU" dirty="0"/>
          </a:p>
          <a:p>
            <a:r>
              <a:rPr lang="ru-RU" dirty="0"/>
              <a:t>Ми </a:t>
            </a:r>
            <a:r>
              <a:rPr lang="ru-RU" dirty="0" err="1"/>
              <a:t>хочемо</a:t>
            </a:r>
            <a:r>
              <a:rPr lang="ru-RU" dirty="0"/>
              <a:t> </a:t>
            </a:r>
            <a:r>
              <a:rPr lang="ru-RU" dirty="0" err="1"/>
              <a:t>визначити</a:t>
            </a:r>
            <a:r>
              <a:rPr lang="ru-RU" dirty="0"/>
              <a:t> </a:t>
            </a:r>
            <a:r>
              <a:rPr lang="ru-RU" dirty="0" err="1"/>
              <a:t>бібліотеку</a:t>
            </a:r>
            <a:r>
              <a:rPr lang="ru-RU" dirty="0"/>
              <a:t> з </a:t>
            </a:r>
            <a:r>
              <a:rPr lang="ru-RU" dirty="0" err="1"/>
              <a:t>деякими</a:t>
            </a:r>
            <a:r>
              <a:rPr lang="ru-RU" dirty="0"/>
              <a:t> продуктами, але </a:t>
            </a:r>
            <a:r>
              <a:rPr lang="ru-RU" dirty="0" err="1"/>
              <a:t>користувачам</a:t>
            </a:r>
            <a:r>
              <a:rPr lang="ru-RU" dirty="0"/>
              <a:t> </a:t>
            </a:r>
            <a:r>
              <a:rPr lang="ru-RU" dirty="0" err="1"/>
              <a:t>маємо</a:t>
            </a:r>
            <a:r>
              <a:rPr lang="ru-RU" dirty="0"/>
              <a:t> </a:t>
            </a:r>
            <a:r>
              <a:rPr lang="ru-RU" dirty="0" err="1"/>
              <a:t>видати</a:t>
            </a:r>
            <a:r>
              <a:rPr lang="ru-RU" dirty="0"/>
              <a:t> </a:t>
            </a:r>
            <a:r>
              <a:rPr lang="ru-RU" dirty="0" err="1"/>
              <a:t>лише</a:t>
            </a:r>
            <a:r>
              <a:rPr lang="ru-RU" dirty="0"/>
              <a:t> доступ до </a:t>
            </a:r>
            <a:r>
              <a:rPr lang="ru-RU" dirty="0" err="1"/>
              <a:t>їх</a:t>
            </a:r>
            <a:r>
              <a:rPr lang="ru-RU" dirty="0"/>
              <a:t> </a:t>
            </a:r>
            <a:r>
              <a:rPr lang="ru-RU" dirty="0" err="1"/>
              <a:t>інтерфейсів</a:t>
            </a:r>
            <a:r>
              <a:rPr lang="ru-RU" dirty="0"/>
              <a:t>, а не до </a:t>
            </a:r>
            <a:r>
              <a:rPr lang="ru-RU" dirty="0" err="1"/>
              <a:t>реалізацій</a:t>
            </a:r>
            <a:r>
              <a:rPr lang="ru-RU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7E931F-60A4-3506-195A-70D633BB6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57576-A18B-4F5B-90B8-F88C6C9850D3}" type="slidenum">
              <a:rPr lang="ru-UA" smtClean="0"/>
              <a:t>38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4464232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1F73141-3F22-3E7B-7658-F4A1ED64E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Застосування</a:t>
            </a:r>
            <a:endParaRPr lang="ru-UA" dirty="0"/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2CF1526A-E76F-D565-5398-67C55A3D39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Визначимо</a:t>
            </a:r>
            <a:r>
              <a:rPr lang="ru-RU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ru-RU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інтерфейс</a:t>
            </a:r>
            <a:r>
              <a:rPr lang="ru-RU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ru-RU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абстрактної</a:t>
            </a:r>
            <a:r>
              <a:rPr lang="ru-RU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фабрики, яка б </a:t>
            </a:r>
            <a:r>
              <a:rPr lang="ru-RU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створювала</a:t>
            </a:r>
            <a:r>
              <a:rPr lang="ru-RU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ru-RU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ворогів</a:t>
            </a:r>
            <a:r>
              <a:rPr lang="ru-RU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для </a:t>
            </a:r>
            <a:r>
              <a:rPr lang="ru-RU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нашої</a:t>
            </a:r>
            <a:r>
              <a:rPr lang="ru-RU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ru-RU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гри</a:t>
            </a:r>
            <a:r>
              <a:rPr lang="ru-RU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:</a:t>
            </a:r>
          </a:p>
          <a:p>
            <a:pPr marL="0" indent="0">
              <a:buNone/>
            </a:pPr>
            <a:endParaRPr lang="ru-UA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class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AbstractEnemyFactory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ru-UA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: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	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virtual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latin typeface="Cascadia Mono" panose="020B0609020000020004" pitchFamily="49" charset="0"/>
              </a:rPr>
              <a:t>Soldier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*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MakeSoldier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() = 0;</a:t>
            </a:r>
          </a:p>
          <a:p>
            <a:pPr marL="0" indent="0">
              <a:buNone/>
            </a:pPr>
            <a:r>
              <a:rPr lang="ru-RU" dirty="0">
                <a:solidFill>
                  <a:srgbClr val="0000FF"/>
                </a:solidFill>
                <a:latin typeface="Cascadia Mono" panose="020B0609020000020004" pitchFamily="49" charset="0"/>
              </a:rPr>
              <a:t>	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virtual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latin typeface="Cascadia Mono" panose="020B0609020000020004" pitchFamily="49" charset="0"/>
              </a:rPr>
              <a:t>Monster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*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MakeMonster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() = 0;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	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virtual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SuperMonster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*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MakeSuperMonster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() = 0;</a:t>
            </a:r>
          </a:p>
          <a:p>
            <a:pPr marL="0" indent="0">
              <a:buNone/>
            </a:pPr>
            <a:r>
              <a:rPr lang="ru-UA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};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CABB98-63C9-B93B-443A-AE266B3AF1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57576-A18B-4F5B-90B8-F88C6C9850D3}" type="slidenum">
              <a:rPr lang="ru-UA" smtClean="0"/>
              <a:t>39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5294051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B296607-58BF-B83A-169A-22D296012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Фабричний</a:t>
            </a:r>
            <a:r>
              <a:rPr lang="ru-RU" dirty="0"/>
              <a:t> метод</a:t>
            </a:r>
            <a:endParaRPr lang="ru-UA" dirty="0"/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BE0580ED-4C2E-4AC5-8494-7868AFF104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err="1"/>
              <a:t>Фабричний</a:t>
            </a:r>
            <a:r>
              <a:rPr lang="ru-RU" dirty="0"/>
              <a:t> метод – </a:t>
            </a:r>
            <a:r>
              <a:rPr lang="ru-RU" dirty="0" err="1"/>
              <a:t>це</a:t>
            </a:r>
            <a:r>
              <a:rPr lang="ru-RU" dirty="0"/>
              <a:t> </a:t>
            </a:r>
            <a:r>
              <a:rPr lang="ru-RU" dirty="0">
                <a:solidFill>
                  <a:srgbClr val="FF0000"/>
                </a:solidFill>
              </a:rPr>
              <a:t>МЕТОД </a:t>
            </a:r>
            <a:r>
              <a:rPr lang="ru-RU" dirty="0" err="1"/>
              <a:t>класу</a:t>
            </a:r>
            <a:r>
              <a:rPr lang="ru-RU" dirty="0"/>
              <a:t>, </a:t>
            </a:r>
            <a:r>
              <a:rPr lang="ru-RU" dirty="0" err="1"/>
              <a:t>зазвичай</a:t>
            </a:r>
            <a:r>
              <a:rPr lang="ru-RU" dirty="0"/>
              <a:t> </a:t>
            </a:r>
            <a:r>
              <a:rPr lang="ru-RU" dirty="0" err="1"/>
              <a:t>віртуальний</a:t>
            </a:r>
            <a:r>
              <a:rPr lang="ru-RU" dirty="0"/>
              <a:t> </a:t>
            </a:r>
            <a:r>
              <a:rPr lang="ru-RU" dirty="0" err="1"/>
              <a:t>або</a:t>
            </a:r>
            <a:r>
              <a:rPr lang="ru-RU" dirty="0"/>
              <a:t> </a:t>
            </a:r>
            <a:r>
              <a:rPr lang="ru-RU" dirty="0" err="1"/>
              <a:t>абстрактний</a:t>
            </a:r>
            <a:r>
              <a:rPr lang="ru-RU" dirty="0"/>
              <a:t>, </a:t>
            </a:r>
            <a:r>
              <a:rPr lang="ru-RU" dirty="0" err="1"/>
              <a:t>який</a:t>
            </a:r>
            <a:r>
              <a:rPr lang="ru-RU" dirty="0"/>
              <a:t> </a:t>
            </a:r>
            <a:r>
              <a:rPr lang="ru-RU" dirty="0" err="1"/>
              <a:t>виконує</a:t>
            </a:r>
            <a:r>
              <a:rPr lang="ru-RU" dirty="0"/>
              <a:t> роль «</a:t>
            </a:r>
            <a:r>
              <a:rPr lang="ru-RU" dirty="0" err="1"/>
              <a:t>віртуального</a:t>
            </a:r>
            <a:r>
              <a:rPr lang="ru-RU" dirty="0"/>
              <a:t> конструктора» </a:t>
            </a:r>
            <a:r>
              <a:rPr lang="ru-RU" dirty="0" err="1"/>
              <a:t>певного</a:t>
            </a:r>
            <a:r>
              <a:rPr lang="ru-RU" dirty="0"/>
              <a:t> продукту.</a:t>
            </a:r>
          </a:p>
          <a:p>
            <a:pPr marL="0" indent="0">
              <a:buNone/>
            </a:pPr>
            <a:r>
              <a:rPr lang="ru-RU" b="1" dirty="0" err="1">
                <a:solidFill>
                  <a:schemeClr val="tx1"/>
                </a:solidFill>
              </a:rPr>
              <a:t>Мотивація</a:t>
            </a:r>
            <a:r>
              <a:rPr lang="ru-RU" b="1" dirty="0">
                <a:solidFill>
                  <a:schemeClr val="tx1"/>
                </a:solidFill>
              </a:rPr>
              <a:t> </a:t>
            </a:r>
            <a:r>
              <a:rPr lang="ru-RU" dirty="0">
                <a:solidFill>
                  <a:schemeClr val="tx1"/>
                </a:solidFill>
              </a:rPr>
              <a:t>(приклад):</a:t>
            </a:r>
          </a:p>
          <a:p>
            <a:r>
              <a:rPr lang="ru-RU" dirty="0" err="1">
                <a:solidFill>
                  <a:schemeClr val="tx1"/>
                </a:solidFill>
              </a:rPr>
              <a:t>Майже</a:t>
            </a:r>
            <a:r>
              <a:rPr lang="ru-RU" dirty="0">
                <a:solidFill>
                  <a:schemeClr val="tx1"/>
                </a:solidFill>
              </a:rPr>
              <a:t> </a:t>
            </a:r>
            <a:r>
              <a:rPr lang="ru-RU" dirty="0" err="1">
                <a:solidFill>
                  <a:schemeClr val="tx1"/>
                </a:solidFill>
              </a:rPr>
              <a:t>завжди</a:t>
            </a:r>
            <a:r>
              <a:rPr lang="ru-RU" dirty="0">
                <a:solidFill>
                  <a:schemeClr val="tx1"/>
                </a:solidFill>
              </a:rPr>
              <a:t> для </a:t>
            </a:r>
            <a:r>
              <a:rPr lang="ru-RU" dirty="0" err="1">
                <a:solidFill>
                  <a:schemeClr val="tx1"/>
                </a:solidFill>
              </a:rPr>
              <a:t>створення</a:t>
            </a:r>
            <a:r>
              <a:rPr lang="ru-RU" dirty="0">
                <a:solidFill>
                  <a:schemeClr val="tx1"/>
                </a:solidFill>
              </a:rPr>
              <a:t> </a:t>
            </a:r>
            <a:r>
              <a:rPr lang="ru-RU" dirty="0" err="1">
                <a:solidFill>
                  <a:schemeClr val="tx1"/>
                </a:solidFill>
              </a:rPr>
              <a:t>фреймворків</a:t>
            </a:r>
            <a:r>
              <a:rPr lang="ru-RU" dirty="0">
                <a:solidFill>
                  <a:schemeClr val="tx1"/>
                </a:solidFill>
              </a:rPr>
              <a:t>, </a:t>
            </a:r>
            <a:r>
              <a:rPr lang="ru-RU" dirty="0" err="1">
                <a:solidFill>
                  <a:schemeClr val="tx1"/>
                </a:solidFill>
              </a:rPr>
              <a:t>використовуються</a:t>
            </a:r>
            <a:r>
              <a:rPr lang="ru-RU" dirty="0">
                <a:solidFill>
                  <a:schemeClr val="tx1"/>
                </a:solidFill>
              </a:rPr>
              <a:t> </a:t>
            </a:r>
            <a:r>
              <a:rPr lang="ru-RU" dirty="0" err="1">
                <a:solidFill>
                  <a:schemeClr val="tx1"/>
                </a:solidFill>
              </a:rPr>
              <a:t>абстрактні</a:t>
            </a:r>
            <a:r>
              <a:rPr lang="ru-RU" dirty="0">
                <a:solidFill>
                  <a:schemeClr val="tx1"/>
                </a:solidFill>
              </a:rPr>
              <a:t> </a:t>
            </a:r>
            <a:r>
              <a:rPr lang="ru-RU" dirty="0" err="1">
                <a:solidFill>
                  <a:schemeClr val="tx1"/>
                </a:solidFill>
              </a:rPr>
              <a:t>класи</a:t>
            </a:r>
            <a:r>
              <a:rPr lang="ru-RU" dirty="0">
                <a:solidFill>
                  <a:schemeClr val="tx1"/>
                </a:solidFill>
              </a:rPr>
              <a:t> для </a:t>
            </a:r>
            <a:r>
              <a:rPr lang="ru-RU" dirty="0" err="1">
                <a:solidFill>
                  <a:schemeClr val="tx1"/>
                </a:solidFill>
              </a:rPr>
              <a:t>визначення</a:t>
            </a:r>
            <a:r>
              <a:rPr lang="ru-RU" dirty="0">
                <a:solidFill>
                  <a:schemeClr val="tx1"/>
                </a:solidFill>
              </a:rPr>
              <a:t> і </a:t>
            </a:r>
            <a:r>
              <a:rPr lang="ru-RU" dirty="0" err="1">
                <a:solidFill>
                  <a:schemeClr val="tx1"/>
                </a:solidFill>
              </a:rPr>
              <a:t>підтримки</a:t>
            </a:r>
            <a:r>
              <a:rPr lang="ru-RU" dirty="0">
                <a:solidFill>
                  <a:schemeClr val="tx1"/>
                </a:solidFill>
              </a:rPr>
              <a:t> </a:t>
            </a:r>
            <a:r>
              <a:rPr lang="ru-RU" dirty="0" err="1">
                <a:solidFill>
                  <a:schemeClr val="tx1"/>
                </a:solidFill>
              </a:rPr>
              <a:t>взаємозвязків</a:t>
            </a:r>
            <a:r>
              <a:rPr lang="ru-RU" dirty="0">
                <a:solidFill>
                  <a:schemeClr val="tx1"/>
                </a:solidFill>
              </a:rPr>
              <a:t> </a:t>
            </a:r>
            <a:r>
              <a:rPr lang="ru-RU" dirty="0" err="1">
                <a:solidFill>
                  <a:schemeClr val="tx1"/>
                </a:solidFill>
              </a:rPr>
              <a:t>між</a:t>
            </a:r>
            <a:r>
              <a:rPr lang="ru-RU" dirty="0">
                <a:solidFill>
                  <a:schemeClr val="tx1"/>
                </a:solidFill>
              </a:rPr>
              <a:t> </a:t>
            </a:r>
            <a:r>
              <a:rPr lang="ru-RU" dirty="0" err="1">
                <a:solidFill>
                  <a:schemeClr val="tx1"/>
                </a:solidFill>
              </a:rPr>
              <a:t>об’єктами</a:t>
            </a:r>
            <a:endParaRPr lang="ru-RU" dirty="0">
              <a:solidFill>
                <a:schemeClr val="tx1"/>
              </a:solidFill>
            </a:endParaRPr>
          </a:p>
          <a:p>
            <a:r>
              <a:rPr lang="ru-RU" dirty="0">
                <a:solidFill>
                  <a:schemeClr val="tx1"/>
                </a:solidFill>
              </a:rPr>
              <a:t>Фреймворк </a:t>
            </a:r>
            <a:r>
              <a:rPr lang="ru-RU" dirty="0" err="1">
                <a:solidFill>
                  <a:schemeClr val="tx1"/>
                </a:solidFill>
              </a:rPr>
              <a:t>завжди</a:t>
            </a:r>
            <a:r>
              <a:rPr lang="ru-RU" dirty="0">
                <a:solidFill>
                  <a:schemeClr val="tx1"/>
                </a:solidFill>
              </a:rPr>
              <a:t> </a:t>
            </a:r>
            <a:r>
              <a:rPr lang="ru-RU" dirty="0" err="1">
                <a:solidFill>
                  <a:schemeClr val="tx1"/>
                </a:solidFill>
              </a:rPr>
              <a:t>відповідальний</a:t>
            </a:r>
            <a:r>
              <a:rPr lang="ru-RU" dirty="0">
                <a:solidFill>
                  <a:schemeClr val="tx1"/>
                </a:solidFill>
              </a:rPr>
              <a:t> за </a:t>
            </a:r>
            <a:r>
              <a:rPr lang="ru-RU" dirty="0" err="1">
                <a:solidFill>
                  <a:schemeClr val="tx1"/>
                </a:solidFill>
              </a:rPr>
              <a:t>створення</a:t>
            </a:r>
            <a:r>
              <a:rPr lang="ru-RU" dirty="0">
                <a:solidFill>
                  <a:schemeClr val="tx1"/>
                </a:solidFill>
              </a:rPr>
              <a:t> </a:t>
            </a:r>
            <a:r>
              <a:rPr lang="ru-RU" dirty="0" err="1">
                <a:solidFill>
                  <a:schemeClr val="tx1"/>
                </a:solidFill>
              </a:rPr>
              <a:t>цих</a:t>
            </a:r>
            <a:r>
              <a:rPr lang="ru-RU" dirty="0">
                <a:solidFill>
                  <a:schemeClr val="tx1"/>
                </a:solidFill>
              </a:rPr>
              <a:t> </a:t>
            </a:r>
            <a:r>
              <a:rPr lang="ru-RU" dirty="0" err="1">
                <a:solidFill>
                  <a:schemeClr val="tx1"/>
                </a:solidFill>
              </a:rPr>
              <a:t>об’єктів</a:t>
            </a:r>
            <a:r>
              <a:rPr lang="ru-RU" dirty="0">
                <a:solidFill>
                  <a:schemeClr val="tx1"/>
                </a:solidFill>
              </a:rPr>
              <a:t>!</a:t>
            </a:r>
          </a:p>
          <a:p>
            <a:endParaRPr lang="ru-UA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2E4FA5-72C2-67A6-450E-F4FFBBCC27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57576-A18B-4F5B-90B8-F88C6C9850D3}" type="slidenum">
              <a:rPr lang="ru-UA" smtClean="0"/>
              <a:t>4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955748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FECA53F-A117-30EF-2314-D7C88D8F1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Діаграма</a:t>
            </a:r>
            <a:r>
              <a:rPr lang="ru-RU" dirty="0"/>
              <a:t> </a:t>
            </a:r>
            <a:r>
              <a:rPr lang="ru-RU" dirty="0" err="1"/>
              <a:t>ієрархії</a:t>
            </a:r>
            <a:r>
              <a:rPr lang="ru-RU" dirty="0"/>
              <a:t> </a:t>
            </a:r>
            <a:r>
              <a:rPr lang="ru-RU" dirty="0" err="1"/>
              <a:t>ворогів</a:t>
            </a:r>
            <a:endParaRPr lang="ru-UA" dirty="0"/>
          </a:p>
        </p:txBody>
      </p:sp>
      <p:pic>
        <p:nvPicPr>
          <p:cNvPr id="5" name="Місце для вмісту 4">
            <a:extLst>
              <a:ext uri="{FF2B5EF4-FFF2-40B4-BE49-F238E27FC236}">
                <a16:creationId xmlns:a16="http://schemas.microsoft.com/office/drawing/2014/main" id="{A3987163-71EF-C275-0F38-E6B9C0B3E7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89213" y="2238126"/>
            <a:ext cx="8915400" cy="3569197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FC926E-71E5-A9A2-0E00-8770048CDA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57576-A18B-4F5B-90B8-F88C6C9850D3}" type="slidenum">
              <a:rPr lang="ru-UA" smtClean="0"/>
              <a:t>40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11027456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257CAE73-A16E-5D79-A564-2EF740394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Застосування</a:t>
            </a:r>
            <a:endParaRPr lang="ru-UA" dirty="0"/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8833EC7E-0B17-9594-F60E-0F83B0FB811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class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EasyLevelEnemyFactory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: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AbstractEnemyFactory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2B91AF"/>
                </a:solidFill>
                <a:latin typeface="Cascadia Mono" panose="020B0609020000020004" pitchFamily="49" charset="0"/>
              </a:rPr>
              <a:t>	Soldier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*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MakeSoldier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()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		return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new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SillySoldier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	</a:t>
            </a:r>
            <a:r>
              <a:rPr lang="ru-UA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2B91AF"/>
                </a:solidFill>
                <a:latin typeface="Cascadia Mono" panose="020B0609020000020004" pitchFamily="49" charset="0"/>
              </a:rPr>
              <a:t>	Monster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*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MakeMonster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()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		return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new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SillyMonster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	</a:t>
            </a:r>
            <a:r>
              <a:rPr lang="ru-UA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2B91AF"/>
                </a:solidFill>
                <a:latin typeface="Cascadia Mono" panose="020B0609020000020004" pitchFamily="49" charset="0"/>
              </a:rPr>
              <a:t>	</a:t>
            </a:r>
            <a:r>
              <a:rPr lang="en-US" sz="18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SuperMonster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*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MakeSuperMonster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()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		return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new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SillySuperMonster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	</a:t>
            </a:r>
            <a:r>
              <a:rPr lang="ru-UA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</a:p>
          <a:p>
            <a:pPr marL="0" indent="0">
              <a:buNone/>
            </a:pPr>
            <a:r>
              <a:rPr lang="ru-UA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};</a:t>
            </a:r>
            <a:endParaRPr lang="ru-UA" dirty="0"/>
          </a:p>
        </p:txBody>
      </p:sp>
      <p:sp>
        <p:nvSpPr>
          <p:cNvPr id="5" name="Місце для вмісту 4">
            <a:extLst>
              <a:ext uri="{FF2B5EF4-FFF2-40B4-BE49-F238E27FC236}">
                <a16:creationId xmlns:a16="http://schemas.microsoft.com/office/drawing/2014/main" id="{ECB43511-4421-9871-5A86-0D5931AFF32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class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DieHardLevelEnemyFactory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: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AbstractEnemyFactory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2B91AF"/>
                </a:solidFill>
                <a:latin typeface="Cascadia Mono" panose="020B0609020000020004" pitchFamily="49" charset="0"/>
              </a:rPr>
              <a:t>	Soldier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*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MakeSoldier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()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		return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new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BadSoldier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	</a:t>
            </a:r>
            <a:r>
              <a:rPr lang="ru-UA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2B91AF"/>
                </a:solidFill>
                <a:latin typeface="Cascadia Mono" panose="020B0609020000020004" pitchFamily="49" charset="0"/>
              </a:rPr>
              <a:t>	Monster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*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MakeMonster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()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		return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new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BadMonster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	</a:t>
            </a:r>
            <a:r>
              <a:rPr lang="ru-UA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2B91AF"/>
                </a:solidFill>
                <a:latin typeface="Cascadia Mono" panose="020B0609020000020004" pitchFamily="49" charset="0"/>
              </a:rPr>
              <a:t>	</a:t>
            </a:r>
            <a:r>
              <a:rPr lang="en-US" sz="18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SuperMonster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*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MakeSuperMonster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()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		return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new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BadSuperMonster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	</a:t>
            </a:r>
            <a:r>
              <a:rPr lang="ru-UA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</a:p>
          <a:p>
            <a:pPr marL="0" indent="0">
              <a:buNone/>
            </a:pPr>
            <a:r>
              <a:rPr lang="ru-UA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};</a:t>
            </a:r>
            <a:endParaRPr lang="ru-UA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04001CE-D3F9-89E0-5443-BDE595031B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57576-A18B-4F5B-90B8-F88C6C9850D3}" type="slidenum">
              <a:rPr lang="ru-UA" smtClean="0"/>
              <a:t>41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425715607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F4C231D2-A560-64B9-B04A-87D6028E6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Застосування</a:t>
            </a:r>
            <a:endParaRPr lang="ru-UA" dirty="0"/>
          </a:p>
        </p:txBody>
      </p:sp>
      <p:sp>
        <p:nvSpPr>
          <p:cNvPr id="6" name="Місце для вмісту 5">
            <a:extLst>
              <a:ext uri="{FF2B5EF4-FFF2-40B4-BE49-F238E27FC236}">
                <a16:creationId xmlns:a16="http://schemas.microsoft.com/office/drawing/2014/main" id="{D9F392B4-6206-5827-5C64-0CB1E2F45E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class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GameApp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ru-UA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pPr marL="0" indent="0">
              <a:buNone/>
            </a:pPr>
            <a:r>
              <a:rPr lang="ru-UA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...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	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void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SelectLevel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() {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		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if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(user chooses the Easy level)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			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pFactory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_ =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new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EasyLevelEnemyFactory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		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else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			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pFactory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_ =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new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DieHardLevelEnemyFactory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		</a:t>
            </a:r>
            <a:r>
              <a:rPr lang="ru-UA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	</a:t>
            </a:r>
            <a:r>
              <a:rPr lang="ru-UA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private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: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	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AbstractEnemyFactory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*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pFactory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_;</a:t>
            </a:r>
          </a:p>
          <a:p>
            <a:pPr marL="0" indent="0">
              <a:buNone/>
            </a:pPr>
            <a:r>
              <a:rPr lang="ru-UA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};</a:t>
            </a:r>
            <a:endParaRPr lang="ru-UA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108517C-95F1-6D22-8782-5EFCB3D6DB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57576-A18B-4F5B-90B8-F88C6C9850D3}" type="slidenum">
              <a:rPr lang="ru-UA" smtClean="0"/>
              <a:t>42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1386892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9249E41-C118-DB2E-1F59-D7FD5BFFC7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Однак</a:t>
            </a:r>
            <a:r>
              <a:rPr lang="ru-RU" dirty="0"/>
              <a:t> як </a:t>
            </a:r>
            <a:r>
              <a:rPr lang="ru-RU" dirty="0" err="1"/>
              <a:t>узагальнити</a:t>
            </a:r>
            <a:r>
              <a:rPr lang="ru-RU" dirty="0"/>
              <a:t> </a:t>
            </a:r>
            <a:r>
              <a:rPr lang="ru-RU" dirty="0" err="1"/>
              <a:t>абстрактні</a:t>
            </a:r>
            <a:r>
              <a:rPr lang="ru-RU" dirty="0"/>
              <a:t> фабрики?</a:t>
            </a:r>
            <a:endParaRPr lang="ru-UA" dirty="0"/>
          </a:p>
        </p:txBody>
      </p:sp>
      <p:sp>
        <p:nvSpPr>
          <p:cNvPr id="5" name="Місце для вмісту 4">
            <a:extLst>
              <a:ext uri="{FF2B5EF4-FFF2-40B4-BE49-F238E27FC236}">
                <a16:creationId xmlns:a16="http://schemas.microsoft.com/office/drawing/2014/main" id="{6466EB40-AFF4-640E-BFA4-CE62C8BE37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err="1"/>
              <a:t>Хотілося</a:t>
            </a:r>
            <a:r>
              <a:rPr lang="ru-RU" dirty="0"/>
              <a:t> б </a:t>
            </a:r>
            <a:r>
              <a:rPr lang="ru-RU" dirty="0" err="1"/>
              <a:t>написати</a:t>
            </a:r>
            <a:r>
              <a:rPr lang="ru-RU" dirty="0"/>
              <a:t> один, </a:t>
            </a:r>
            <a:r>
              <a:rPr lang="ru-RU" dirty="0" err="1"/>
              <a:t>узагальнений</a:t>
            </a:r>
            <a:r>
              <a:rPr lang="ru-RU" dirty="0"/>
              <a:t> </a:t>
            </a:r>
            <a:r>
              <a:rPr lang="ru-RU" dirty="0" err="1"/>
              <a:t>клас</a:t>
            </a:r>
            <a:r>
              <a:rPr lang="ru-RU" dirty="0"/>
              <a:t>, </a:t>
            </a:r>
            <a:r>
              <a:rPr lang="ru-RU" dirty="0" err="1"/>
              <a:t>який</a:t>
            </a:r>
            <a:r>
              <a:rPr lang="ru-RU" dirty="0"/>
              <a:t> би </a:t>
            </a:r>
            <a:r>
              <a:rPr lang="ru-RU" dirty="0" err="1"/>
              <a:t>генерував</a:t>
            </a:r>
            <a:r>
              <a:rPr lang="ru-RU" dirty="0"/>
              <a:t> нам </a:t>
            </a:r>
            <a:r>
              <a:rPr lang="ru-RU" dirty="0" err="1"/>
              <a:t>інтерфейси</a:t>
            </a:r>
            <a:r>
              <a:rPr lang="ru-RU" dirty="0"/>
              <a:t> та </a:t>
            </a:r>
            <a:r>
              <a:rPr lang="ru-RU" dirty="0" err="1"/>
              <a:t>реалізації</a:t>
            </a:r>
            <a:r>
              <a:rPr lang="ru-RU" dirty="0"/>
              <a:t> фабрик </a:t>
            </a:r>
            <a:r>
              <a:rPr lang="ru-RU" dirty="0" err="1"/>
              <a:t>залежно</a:t>
            </a:r>
            <a:r>
              <a:rPr lang="ru-RU" dirty="0"/>
              <a:t> </a:t>
            </a:r>
            <a:r>
              <a:rPr lang="ru-RU" dirty="0" err="1"/>
              <a:t>від</a:t>
            </a:r>
            <a:r>
              <a:rPr lang="ru-RU" dirty="0"/>
              <a:t> </a:t>
            </a:r>
            <a:r>
              <a:rPr lang="ru-RU" dirty="0" err="1"/>
              <a:t>типів</a:t>
            </a:r>
            <a:r>
              <a:rPr lang="ru-RU" dirty="0"/>
              <a:t> </a:t>
            </a:r>
            <a:r>
              <a:rPr lang="ru-RU" dirty="0" err="1"/>
              <a:t>продуктів</a:t>
            </a:r>
            <a:r>
              <a:rPr lang="ru-RU" dirty="0"/>
              <a:t>, </a:t>
            </a:r>
            <a:r>
              <a:rPr lang="ru-RU" dirty="0" err="1"/>
              <a:t>які</a:t>
            </a:r>
            <a:r>
              <a:rPr lang="ru-RU" dirty="0"/>
              <a:t> ми </a:t>
            </a:r>
            <a:r>
              <a:rPr lang="ru-RU" dirty="0" err="1"/>
              <a:t>хочемо</a:t>
            </a:r>
            <a:r>
              <a:rPr lang="ru-RU" dirty="0"/>
              <a:t>, </a:t>
            </a:r>
            <a:r>
              <a:rPr lang="ru-RU" dirty="0" err="1"/>
              <a:t>щоб</a:t>
            </a:r>
            <a:r>
              <a:rPr lang="ru-RU" dirty="0"/>
              <a:t> вони </a:t>
            </a:r>
            <a:r>
              <a:rPr lang="ru-RU" dirty="0" err="1"/>
              <a:t>створювали</a:t>
            </a:r>
            <a:endParaRPr lang="ru-RU" dirty="0"/>
          </a:p>
          <a:p>
            <a:r>
              <a:rPr lang="ru-RU" dirty="0" err="1"/>
              <a:t>Наприклад</a:t>
            </a:r>
            <a:r>
              <a:rPr lang="ru-RU" dirty="0"/>
              <a:t>:</a:t>
            </a:r>
          </a:p>
          <a:p>
            <a:pPr marL="0" indent="0">
              <a:buNone/>
            </a:pPr>
            <a:endParaRPr lang="ru-UA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72CA68-6A09-4813-B549-382802BA061B}"/>
              </a:ext>
            </a:extLst>
          </p:cNvPr>
          <p:cNvSpPr txBox="1"/>
          <p:nvPr/>
        </p:nvSpPr>
        <p:spPr>
          <a:xfrm>
            <a:off x="3223968" y="3551319"/>
            <a:ext cx="875750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ru-UA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using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AbstractEnemyFactory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</a:p>
          <a:p>
            <a:r>
              <a:rPr lang="en-US" sz="18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IFactory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&lt;</a:t>
            </a:r>
            <a:r>
              <a:rPr lang="en-US" sz="1800" dirty="0">
                <a:solidFill>
                  <a:srgbClr val="2B91AF"/>
                </a:solidFill>
                <a:latin typeface="Cascadia Mono" panose="020B0609020000020004" pitchFamily="49" charset="0"/>
              </a:rPr>
              <a:t>Soldier</a:t>
            </a:r>
            <a:r>
              <a:rPr lang="en-US" dirty="0">
                <a:solidFill>
                  <a:srgbClr val="2B91AF"/>
                </a:solidFill>
                <a:latin typeface="Cascadia Mono" panose="020B0609020000020004" pitchFamily="49" charset="0"/>
              </a:rPr>
              <a:t>, </a:t>
            </a:r>
            <a:r>
              <a:rPr lang="en-US" sz="1800" dirty="0">
                <a:solidFill>
                  <a:srgbClr val="2B91AF"/>
                </a:solidFill>
                <a:latin typeface="Cascadia Mono" panose="020B0609020000020004" pitchFamily="49" charset="0"/>
              </a:rPr>
              <a:t>Monster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2B91AF"/>
                </a:solidFill>
                <a:latin typeface="Cascadia Mono" panose="020B06090200000200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latin typeface="Cascadia Mono" panose="020B0609020000020004" pitchFamily="49" charset="0"/>
              </a:rPr>
              <a:t>Super</a:t>
            </a:r>
            <a:r>
              <a:rPr lang="en-US" sz="18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Monster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&gt;;</a:t>
            </a:r>
            <a:endParaRPr lang="ru-UA" dirty="0"/>
          </a:p>
          <a:p>
            <a:endParaRPr lang="ru-UA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using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EasyLevelEnemyFactory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</a:p>
          <a:p>
            <a:r>
              <a:rPr lang="en-US" dirty="0" err="1">
                <a:solidFill>
                  <a:srgbClr val="2B91AF"/>
                </a:solidFill>
                <a:latin typeface="Cascadia Mono" panose="020B0609020000020004" pitchFamily="49" charset="0"/>
              </a:rPr>
              <a:t>Concrete</a:t>
            </a:r>
            <a:r>
              <a:rPr lang="en-US" sz="18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Factory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&lt;</a:t>
            </a:r>
            <a:r>
              <a:rPr lang="en-US" sz="18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SillySoldier</a:t>
            </a:r>
            <a:r>
              <a:rPr lang="en-US" dirty="0">
                <a:solidFill>
                  <a:srgbClr val="2B91AF"/>
                </a:solidFill>
                <a:latin typeface="Cascadia Mono" panose="020B0609020000020004" pitchFamily="49" charset="0"/>
              </a:rPr>
              <a:t>, </a:t>
            </a:r>
            <a:r>
              <a:rPr lang="en-US" dirty="0" err="1">
                <a:solidFill>
                  <a:srgbClr val="2B91AF"/>
                </a:solidFill>
                <a:latin typeface="Cascadia Mono" panose="020B0609020000020004" pitchFamily="49" charset="0"/>
              </a:rPr>
              <a:t>Silly</a:t>
            </a:r>
            <a:r>
              <a:rPr lang="en-US" sz="18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Monster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2B91AF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Silly</a:t>
            </a:r>
            <a:r>
              <a:rPr lang="en-US" dirty="0" err="1">
                <a:solidFill>
                  <a:srgbClr val="2B91AF"/>
                </a:solidFill>
                <a:latin typeface="Cascadia Mono" panose="020B0609020000020004" pitchFamily="49" charset="0"/>
              </a:rPr>
              <a:t>Super</a:t>
            </a:r>
            <a:r>
              <a:rPr lang="en-US" sz="18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Monster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&gt;;</a:t>
            </a:r>
            <a:endParaRPr lang="ru-UA" dirty="0"/>
          </a:p>
          <a:p>
            <a:endParaRPr lang="ru-UA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using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DieHardLevelEnemyFactory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</a:p>
          <a:p>
            <a:r>
              <a:rPr lang="en-US" dirty="0" err="1">
                <a:solidFill>
                  <a:srgbClr val="2B91AF"/>
                </a:solidFill>
                <a:latin typeface="Cascadia Mono" panose="020B0609020000020004" pitchFamily="49" charset="0"/>
              </a:rPr>
              <a:t>Concrete</a:t>
            </a:r>
            <a:r>
              <a:rPr lang="en-US" sz="18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Factory</a:t>
            </a:r>
            <a:r>
              <a:rPr lang="en-US" sz="1800" dirty="0">
                <a:solidFill>
                  <a:srgbClr val="2B91AF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&lt;</a:t>
            </a:r>
            <a:r>
              <a:rPr lang="en-US" sz="18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BadSoldier</a:t>
            </a:r>
            <a:r>
              <a:rPr lang="en-US" dirty="0">
                <a:solidFill>
                  <a:srgbClr val="2B91AF"/>
                </a:solidFill>
                <a:latin typeface="Cascadia Mono" panose="020B0609020000020004" pitchFamily="49" charset="0"/>
              </a:rPr>
              <a:t>, </a:t>
            </a:r>
            <a:r>
              <a:rPr lang="en-US" sz="18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BadMonster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2B91AF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Bad</a:t>
            </a:r>
            <a:r>
              <a:rPr lang="en-US" dirty="0" err="1">
                <a:solidFill>
                  <a:srgbClr val="2B91AF"/>
                </a:solidFill>
                <a:latin typeface="Cascadia Mono" panose="020B0609020000020004" pitchFamily="49" charset="0"/>
              </a:rPr>
              <a:t>Super</a:t>
            </a:r>
            <a:r>
              <a:rPr lang="en-US" sz="18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Monster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&gt;;</a:t>
            </a:r>
            <a:endParaRPr lang="ru-UA" dirty="0"/>
          </a:p>
          <a:p>
            <a:endParaRPr lang="ru-UA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1E08853-16EC-3A03-3A36-2FBA16F2AD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57576-A18B-4F5B-90B8-F88C6C9850D3}" type="slidenum">
              <a:rPr lang="ru-UA" smtClean="0"/>
              <a:t>43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149067168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17B4E0-4622-3F64-01F1-3A909F46DE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Відповідь</a:t>
            </a:r>
            <a:r>
              <a:rPr lang="ru-RU" dirty="0"/>
              <a:t> </a:t>
            </a:r>
            <a:r>
              <a:rPr lang="ru-RU" dirty="0" err="1"/>
              <a:t>знайдемо</a:t>
            </a:r>
            <a:r>
              <a:rPr lang="ru-RU" dirty="0"/>
              <a:t> у </a:t>
            </a:r>
            <a:r>
              <a:rPr lang="ru-RU" dirty="0" err="1"/>
              <a:t>Додатку</a:t>
            </a:r>
            <a:r>
              <a:rPr lang="ru-RU" dirty="0"/>
              <a:t> до коду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78714A-375B-A93E-F911-D47F80745A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725105"/>
            <a:ext cx="8915400" cy="4854804"/>
          </a:xfrm>
        </p:spPr>
        <p:txBody>
          <a:bodyPr>
            <a:normAutofit/>
          </a:bodyPr>
          <a:lstStyle/>
          <a:p>
            <a:r>
              <a:rPr lang="ru-RU" dirty="0"/>
              <a:t>До </a:t>
            </a:r>
            <a:r>
              <a:rPr lang="ru-RU" dirty="0" err="1"/>
              <a:t>презентації</a:t>
            </a:r>
            <a:r>
              <a:rPr lang="ru-RU" dirty="0"/>
              <a:t> </a:t>
            </a:r>
            <a:r>
              <a:rPr lang="ru-RU" dirty="0" err="1"/>
              <a:t>надано</a:t>
            </a:r>
            <a:r>
              <a:rPr lang="ru-RU" dirty="0"/>
              <a:t> </a:t>
            </a:r>
            <a:r>
              <a:rPr lang="ru-RU" dirty="0" err="1"/>
              <a:t>Додаток</a:t>
            </a:r>
            <a:r>
              <a:rPr lang="ru-RU" dirty="0"/>
              <a:t> до коду, у </a:t>
            </a:r>
            <a:r>
              <a:rPr lang="ru-RU" dirty="0" err="1"/>
              <a:t>якому</a:t>
            </a:r>
            <a:r>
              <a:rPr lang="ru-RU" dirty="0"/>
              <a:t> описано </a:t>
            </a:r>
            <a:r>
              <a:rPr lang="ru-RU" dirty="0" err="1"/>
              <a:t>дуже</a:t>
            </a:r>
            <a:r>
              <a:rPr lang="ru-RU" dirty="0"/>
              <a:t> </a:t>
            </a:r>
            <a:r>
              <a:rPr lang="ru-RU" dirty="0" err="1"/>
              <a:t>гнучкий</a:t>
            </a:r>
            <a:r>
              <a:rPr lang="ru-RU" dirty="0"/>
              <a:t> </a:t>
            </a:r>
            <a:r>
              <a:rPr lang="ru-RU" dirty="0" err="1"/>
              <a:t>спосіб</a:t>
            </a:r>
            <a:r>
              <a:rPr lang="ru-RU" dirty="0"/>
              <a:t> </a:t>
            </a:r>
            <a:r>
              <a:rPr lang="ru-RU" dirty="0" err="1"/>
              <a:t>визначення</a:t>
            </a:r>
            <a:r>
              <a:rPr lang="ru-RU" dirty="0"/>
              <a:t> </a:t>
            </a:r>
            <a:r>
              <a:rPr lang="ru-RU" dirty="0" err="1"/>
              <a:t>узагальнених</a:t>
            </a:r>
            <a:r>
              <a:rPr lang="ru-RU" dirty="0"/>
              <a:t> </a:t>
            </a:r>
            <a:r>
              <a:rPr lang="ru-RU" dirty="0" err="1"/>
              <a:t>абстрактних</a:t>
            </a:r>
            <a:r>
              <a:rPr lang="ru-RU" dirty="0"/>
              <a:t> фабрик.</a:t>
            </a:r>
          </a:p>
          <a:p>
            <a:r>
              <a:rPr lang="ru-RU" dirty="0" err="1"/>
              <a:t>Реалізація</a:t>
            </a:r>
            <a:r>
              <a:rPr lang="ru-RU" dirty="0"/>
              <a:t> </a:t>
            </a:r>
            <a:r>
              <a:rPr lang="ru-RU" dirty="0" err="1"/>
              <a:t>досить</a:t>
            </a:r>
            <a:r>
              <a:rPr lang="ru-RU" dirty="0"/>
              <a:t> складна і </a:t>
            </a:r>
            <a:r>
              <a:rPr lang="ru-RU" dirty="0" err="1"/>
              <a:t>вимагає</a:t>
            </a:r>
            <a:r>
              <a:rPr lang="ru-RU" dirty="0"/>
              <a:t> </a:t>
            </a:r>
            <a:r>
              <a:rPr lang="ru-RU" dirty="0" err="1"/>
              <a:t>певного</a:t>
            </a:r>
            <a:r>
              <a:rPr lang="ru-RU" dirty="0"/>
              <a:t> </a:t>
            </a:r>
            <a:r>
              <a:rPr lang="ru-RU" dirty="0" err="1"/>
              <a:t>рівня</a:t>
            </a:r>
            <a:r>
              <a:rPr lang="ru-RU" dirty="0"/>
              <a:t> </a:t>
            </a:r>
            <a:r>
              <a:rPr lang="ru-RU" dirty="0" err="1"/>
              <a:t>кваліфікації</a:t>
            </a:r>
            <a:r>
              <a:rPr lang="ru-RU" dirty="0"/>
              <a:t> С++ </a:t>
            </a:r>
            <a:r>
              <a:rPr lang="ru-RU" dirty="0" err="1"/>
              <a:t>розробника</a:t>
            </a:r>
            <a:r>
              <a:rPr lang="ru-RU" dirty="0"/>
              <a:t>.</a:t>
            </a:r>
          </a:p>
          <a:p>
            <a:r>
              <a:rPr lang="ru-RU" dirty="0" err="1"/>
              <a:t>Проте</a:t>
            </a:r>
            <a:r>
              <a:rPr lang="ru-RU" dirty="0"/>
              <a:t> для </a:t>
            </a:r>
            <a:r>
              <a:rPr lang="ru-RU" dirty="0" err="1"/>
              <a:t>істинних</a:t>
            </a:r>
            <a:r>
              <a:rPr lang="ru-RU" dirty="0"/>
              <a:t> </a:t>
            </a:r>
            <a:r>
              <a:rPr lang="ru-RU" dirty="0" err="1"/>
              <a:t>поціновувачів</a:t>
            </a:r>
            <a:r>
              <a:rPr lang="ru-RU" dirty="0"/>
              <a:t> </a:t>
            </a:r>
            <a:r>
              <a:rPr lang="ru-RU" dirty="0" err="1"/>
              <a:t>узагальненого</a:t>
            </a:r>
            <a:r>
              <a:rPr lang="ru-RU" dirty="0"/>
              <a:t> </a:t>
            </a:r>
            <a:r>
              <a:rPr lang="ru-RU" dirty="0" err="1"/>
              <a:t>програмування</a:t>
            </a:r>
            <a:r>
              <a:rPr lang="ru-RU" dirty="0"/>
              <a:t>, </a:t>
            </a:r>
            <a:r>
              <a:rPr lang="ru-RU" dirty="0" err="1"/>
              <a:t>ознайомлення</a:t>
            </a:r>
            <a:r>
              <a:rPr lang="ru-RU" dirty="0"/>
              <a:t> з </a:t>
            </a:r>
            <a:r>
              <a:rPr lang="ru-RU" dirty="0" err="1"/>
              <a:t>додатком</a:t>
            </a:r>
            <a:r>
              <a:rPr lang="ru-RU" dirty="0"/>
              <a:t> коду буде </a:t>
            </a:r>
            <a:r>
              <a:rPr lang="ru-RU" dirty="0" err="1"/>
              <a:t>дуже</a:t>
            </a:r>
            <a:r>
              <a:rPr lang="ru-RU" dirty="0"/>
              <a:t> </a:t>
            </a:r>
            <a:r>
              <a:rPr lang="ru-RU" dirty="0" err="1"/>
              <a:t>корисним</a:t>
            </a:r>
            <a:r>
              <a:rPr lang="ru-RU" dirty="0"/>
              <a:t>.</a:t>
            </a:r>
          </a:p>
          <a:p>
            <a:r>
              <a:rPr lang="ru-RU" dirty="0"/>
              <a:t>Для </a:t>
            </a:r>
            <a:r>
              <a:rPr lang="ru-RU" dirty="0" err="1"/>
              <a:t>розуміння</a:t>
            </a:r>
            <a:r>
              <a:rPr lang="ru-RU" dirty="0"/>
              <a:t> </a:t>
            </a:r>
            <a:r>
              <a:rPr lang="ru-RU" dirty="0" err="1"/>
              <a:t>застосування</a:t>
            </a:r>
            <a:r>
              <a:rPr lang="ru-RU" dirty="0"/>
              <a:t> </a:t>
            </a:r>
            <a:r>
              <a:rPr lang="ru-RU" dirty="0" err="1"/>
              <a:t>взірця</a:t>
            </a:r>
            <a:r>
              <a:rPr lang="ru-RU" dirty="0"/>
              <a:t> </a:t>
            </a:r>
            <a:r>
              <a:rPr lang="ru-RU" dirty="0" err="1"/>
              <a:t>Абстрактної</a:t>
            </a:r>
            <a:r>
              <a:rPr lang="ru-RU" dirty="0"/>
              <a:t> фабрики на </a:t>
            </a:r>
            <a:r>
              <a:rPr lang="ru-RU" dirty="0" err="1"/>
              <a:t>прикладі</a:t>
            </a:r>
            <a:r>
              <a:rPr lang="ru-RU" dirty="0"/>
              <a:t> </a:t>
            </a:r>
            <a:r>
              <a:rPr lang="ru-RU" dirty="0" err="1"/>
              <a:t>наданого</a:t>
            </a:r>
            <a:r>
              <a:rPr lang="ru-RU" dirty="0"/>
              <a:t> коду, </a:t>
            </a:r>
            <a:r>
              <a:rPr lang="ru-RU" dirty="0" err="1"/>
              <a:t>достатньо</a:t>
            </a:r>
            <a:r>
              <a:rPr lang="ru-RU" dirty="0"/>
              <a:t> </a:t>
            </a:r>
            <a:r>
              <a:rPr lang="ru-RU" dirty="0" err="1"/>
              <a:t>розуміти</a:t>
            </a:r>
            <a:r>
              <a:rPr lang="ru-RU" dirty="0"/>
              <a:t> </a:t>
            </a:r>
            <a:r>
              <a:rPr lang="ru-RU" dirty="0" err="1"/>
              <a:t>матеріал</a:t>
            </a:r>
            <a:r>
              <a:rPr lang="ru-RU" dirty="0"/>
              <a:t>, </a:t>
            </a:r>
            <a:r>
              <a:rPr lang="ru-RU" dirty="0" err="1"/>
              <a:t>наявний</a:t>
            </a:r>
            <a:r>
              <a:rPr lang="ru-RU" dirty="0"/>
              <a:t> </a:t>
            </a:r>
            <a:r>
              <a:rPr lang="ru-RU" dirty="0" err="1"/>
              <a:t>лише</a:t>
            </a:r>
            <a:r>
              <a:rPr lang="ru-RU" dirty="0"/>
              <a:t> у </a:t>
            </a:r>
            <a:r>
              <a:rPr lang="ru-RU" dirty="0" err="1"/>
              <a:t>цій</a:t>
            </a:r>
            <a:r>
              <a:rPr lang="ru-RU" dirty="0"/>
              <a:t> </a:t>
            </a:r>
            <a:r>
              <a:rPr lang="ru-RU" dirty="0" err="1"/>
              <a:t>презентації</a:t>
            </a:r>
            <a:r>
              <a:rPr lang="ru-RU" dirty="0"/>
              <a:t>. А </a:t>
            </a:r>
            <a:r>
              <a:rPr lang="ru-RU" dirty="0" err="1"/>
              <a:t>саме</a:t>
            </a:r>
            <a:r>
              <a:rPr lang="ru-RU" dirty="0"/>
              <a:t>:</a:t>
            </a:r>
          </a:p>
          <a:p>
            <a:pPr lvl="1"/>
            <a:r>
              <a:rPr lang="ru-RU" dirty="0" err="1"/>
              <a:t>Сприймати</a:t>
            </a:r>
            <a:r>
              <a:rPr lang="ru-RU" dirty="0"/>
              <a:t> </a:t>
            </a:r>
            <a:r>
              <a:rPr lang="en-US" dirty="0" err="1">
                <a:solidFill>
                  <a:srgbClr val="2B91AF"/>
                </a:solidFill>
                <a:latin typeface="Cascadia Mono" panose="020B0609020000020004" pitchFamily="49" charset="0"/>
              </a:rPr>
              <a:t>IDocHeaderFactory</a:t>
            </a:r>
            <a:r>
              <a:rPr lang="ru-RU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dirty="0" err="1">
                <a:solidFill>
                  <a:srgbClr val="2B91AF"/>
                </a:solidFill>
                <a:latin typeface="Cascadia Mono" panose="020B0609020000020004" pitchFamily="49" charset="0"/>
              </a:rPr>
              <a:t>IDocFactory</a:t>
            </a:r>
            <a:r>
              <a:rPr lang="ru-RU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dirty="0" err="1">
                <a:solidFill>
                  <a:srgbClr val="2B91AF"/>
                </a:solidFill>
                <a:latin typeface="Cascadia Mono" panose="020B0609020000020004" pitchFamily="49" charset="0"/>
              </a:rPr>
              <a:t>IHeaderFactory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ru-RU" dirty="0"/>
              <a:t>як</a:t>
            </a:r>
            <a:r>
              <a:rPr lang="ru-RU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latin typeface="Cascadia Mono" panose="020B0609020000020004" pitchFamily="49" charset="0"/>
              </a:rPr>
              <a:t>AbstractEnemyFactory</a:t>
            </a:r>
            <a:r>
              <a:rPr lang="ru-RU" dirty="0">
                <a:solidFill>
                  <a:srgbClr val="2B91AF"/>
                </a:solidFill>
                <a:latin typeface="Cascadia Mono" panose="020B0609020000020004" pitchFamily="49" charset="0"/>
              </a:rPr>
              <a:t> </a:t>
            </a:r>
            <a:r>
              <a:rPr lang="ru-RU" dirty="0"/>
              <a:t>з </a:t>
            </a:r>
            <a:r>
              <a:rPr lang="ru-RU" dirty="0" err="1"/>
              <a:t>презентації</a:t>
            </a:r>
            <a:r>
              <a:rPr lang="ru-RU" dirty="0"/>
              <a:t>;</a:t>
            </a:r>
          </a:p>
          <a:p>
            <a:pPr lvl="1"/>
            <a:r>
              <a:rPr lang="en-US" sz="18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PlainTextFactory</a:t>
            </a:r>
            <a:r>
              <a:rPr lang="ru-RU" sz="1800" dirty="0">
                <a:solidFill>
                  <a:srgbClr val="2B91AF"/>
                </a:solidFill>
                <a:latin typeface="Cascadia Mono" panose="020B0609020000020004" pitchFamily="49" charset="0"/>
              </a:rPr>
              <a:t>, </a:t>
            </a:r>
            <a:r>
              <a:rPr lang="en-US" sz="18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MathTextFactory</a:t>
            </a:r>
            <a:r>
              <a:rPr lang="ru-RU" sz="1800" dirty="0">
                <a:solidFill>
                  <a:srgbClr val="2B91AF"/>
                </a:solidFill>
                <a:latin typeface="Cascadia Mono" panose="020B0609020000020004" pitchFamily="49" charset="0"/>
              </a:rPr>
              <a:t> </a:t>
            </a:r>
            <a:r>
              <a:rPr lang="ru-RU" dirty="0"/>
              <a:t>– як </a:t>
            </a:r>
            <a:r>
              <a:rPr lang="en-US" sz="16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EasyLevelEnemyFactory</a:t>
            </a:r>
            <a:r>
              <a:rPr lang="ru-RU" dirty="0">
                <a:solidFill>
                  <a:srgbClr val="2B91AF"/>
                </a:solidFill>
                <a:latin typeface="Cascadia Mono" panose="020B0609020000020004" pitchFamily="49" charset="0"/>
              </a:rPr>
              <a:t>, </a:t>
            </a:r>
            <a:r>
              <a:rPr lang="en-US" sz="16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DieHardLevelEnemyFactory</a:t>
            </a:r>
            <a:r>
              <a:rPr lang="ru-RU" sz="1600" dirty="0">
                <a:solidFill>
                  <a:srgbClr val="2B91AF"/>
                </a:solidFill>
                <a:latin typeface="Cascadia Mono" panose="020B0609020000020004" pitchFamily="49" charset="0"/>
              </a:rPr>
              <a:t>.</a:t>
            </a:r>
            <a:endParaRPr lang="ru-RU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780CB1-9149-CE6E-22FF-C93244FBCF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57576-A18B-4F5B-90B8-F88C6C9850D3}" type="slidenum">
              <a:rPr lang="ru-UA" smtClean="0"/>
              <a:t>44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126546989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9E94B-BD9D-47F1-8DC6-CA4B38B8A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Висновок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20A524-92C8-50A5-40E7-3BCA45DE77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ru-RU" dirty="0" err="1"/>
              <a:t>Загалом</a:t>
            </a:r>
            <a:r>
              <a:rPr lang="ru-RU" dirty="0"/>
              <a:t>, </a:t>
            </a:r>
            <a:r>
              <a:rPr lang="ru-RU" dirty="0" err="1"/>
              <a:t>розглянуті</a:t>
            </a:r>
            <a:r>
              <a:rPr lang="ru-RU" dirty="0"/>
              <a:t> </a:t>
            </a:r>
            <a:r>
              <a:rPr lang="ru-RU" dirty="0" err="1"/>
              <a:t>взірці</a:t>
            </a:r>
            <a:r>
              <a:rPr lang="ru-RU" dirty="0"/>
              <a:t> </a:t>
            </a:r>
            <a:r>
              <a:rPr lang="ru-RU" dirty="0" err="1"/>
              <a:t>проектування</a:t>
            </a:r>
            <a:r>
              <a:rPr lang="ru-RU" dirty="0"/>
              <a:t> </a:t>
            </a:r>
            <a:r>
              <a:rPr lang="ru-RU" dirty="0" err="1"/>
              <a:t>надають</a:t>
            </a:r>
            <a:r>
              <a:rPr lang="ru-RU" dirty="0"/>
              <a:t> </a:t>
            </a:r>
            <a:r>
              <a:rPr lang="ru-RU" dirty="0" err="1"/>
              <a:t>чудові</a:t>
            </a:r>
            <a:r>
              <a:rPr lang="ru-RU" dirty="0"/>
              <a:t> </a:t>
            </a:r>
            <a:r>
              <a:rPr lang="ru-RU" dirty="0" err="1"/>
              <a:t>способи</a:t>
            </a:r>
            <a:r>
              <a:rPr lang="ru-RU" dirty="0"/>
              <a:t> </a:t>
            </a:r>
            <a:r>
              <a:rPr lang="ru-RU" dirty="0" err="1"/>
              <a:t>реалізувати</a:t>
            </a:r>
            <a:r>
              <a:rPr lang="ru-RU" dirty="0"/>
              <a:t> </a:t>
            </a:r>
            <a:r>
              <a:rPr lang="ru-RU" dirty="0" err="1"/>
              <a:t>інструменти</a:t>
            </a:r>
            <a:r>
              <a:rPr lang="ru-RU" dirty="0"/>
              <a:t> </a:t>
            </a:r>
            <a:r>
              <a:rPr lang="ru-RU" dirty="0" err="1"/>
              <a:t>програмування</a:t>
            </a:r>
            <a:r>
              <a:rPr lang="ru-RU" dirty="0"/>
              <a:t>, </a:t>
            </a:r>
            <a:r>
              <a:rPr lang="ru-RU" dirty="0" err="1"/>
              <a:t>зменшивши</a:t>
            </a:r>
            <a:r>
              <a:rPr lang="ru-RU" dirty="0"/>
              <a:t> </a:t>
            </a:r>
            <a:r>
              <a:rPr lang="ru-RU" dirty="0" err="1"/>
              <a:t>непотрібні</a:t>
            </a:r>
            <a:r>
              <a:rPr lang="ru-RU" dirty="0"/>
              <a:t> </a:t>
            </a:r>
            <a:r>
              <a:rPr lang="ru-RU" dirty="0" err="1"/>
              <a:t>залежності</a:t>
            </a:r>
            <a:r>
              <a:rPr lang="ru-RU" dirty="0"/>
              <a:t>, </a:t>
            </a:r>
            <a:r>
              <a:rPr lang="ru-RU" dirty="0" err="1"/>
              <a:t>розділивши</a:t>
            </a:r>
            <a:r>
              <a:rPr lang="ru-RU" dirty="0"/>
              <a:t> </a:t>
            </a:r>
            <a:r>
              <a:rPr lang="ru-RU" dirty="0" err="1"/>
              <a:t>коректно</a:t>
            </a:r>
            <a:r>
              <a:rPr lang="ru-RU" dirty="0"/>
              <a:t> </a:t>
            </a:r>
            <a:r>
              <a:rPr lang="ru-RU" dirty="0" err="1"/>
              <a:t>логіку</a:t>
            </a:r>
            <a:r>
              <a:rPr lang="ru-RU" dirty="0"/>
              <a:t> </a:t>
            </a:r>
            <a:r>
              <a:rPr lang="ru-RU" dirty="0" err="1"/>
              <a:t>між</a:t>
            </a:r>
            <a:r>
              <a:rPr lang="ru-RU" dirty="0"/>
              <a:t> </a:t>
            </a:r>
            <a:r>
              <a:rPr lang="ru-RU" dirty="0" err="1"/>
              <a:t>класами</a:t>
            </a:r>
            <a:r>
              <a:rPr lang="ru-RU" dirty="0"/>
              <a:t>, </a:t>
            </a:r>
            <a:r>
              <a:rPr lang="ru-RU" dirty="0" err="1"/>
              <a:t>підвищивши</a:t>
            </a:r>
            <a:r>
              <a:rPr lang="ru-RU" dirty="0"/>
              <a:t> </a:t>
            </a:r>
            <a:r>
              <a:rPr lang="ru-RU" dirty="0" err="1"/>
              <a:t>рівень</a:t>
            </a:r>
            <a:r>
              <a:rPr lang="ru-RU" dirty="0"/>
              <a:t> </a:t>
            </a:r>
            <a:r>
              <a:rPr lang="ru-RU" dirty="0" err="1"/>
              <a:t>дотримання</a:t>
            </a:r>
            <a:r>
              <a:rPr lang="ru-RU" dirty="0"/>
              <a:t> </a:t>
            </a:r>
            <a:r>
              <a:rPr lang="en-US" dirty="0"/>
              <a:t>SOLID </a:t>
            </a:r>
            <a:r>
              <a:rPr lang="ru-RU" dirty="0" err="1"/>
              <a:t>принципів</a:t>
            </a:r>
            <a:r>
              <a:rPr lang="ru-RU" dirty="0"/>
              <a:t>.</a:t>
            </a:r>
          </a:p>
          <a:p>
            <a:r>
              <a:rPr lang="ru-RU" dirty="0"/>
              <a:t>Як </a:t>
            </a:r>
            <a:r>
              <a:rPr lang="ru-RU" dirty="0" err="1"/>
              <a:t>Фабричний</a:t>
            </a:r>
            <a:r>
              <a:rPr lang="ru-RU" dirty="0"/>
              <a:t> метод, так і Абстрактна фабрика </a:t>
            </a:r>
            <a:r>
              <a:rPr lang="ru-RU" dirty="0" err="1"/>
              <a:t>мають</a:t>
            </a:r>
            <a:r>
              <a:rPr lang="ru-RU" dirty="0"/>
              <a:t> в </a:t>
            </a:r>
            <a:r>
              <a:rPr lang="ru-RU" dirty="0" err="1"/>
              <a:t>основі</a:t>
            </a:r>
            <a:r>
              <a:rPr lang="ru-RU" dirty="0"/>
              <a:t> </a:t>
            </a:r>
            <a:r>
              <a:rPr lang="ru-RU" dirty="0" err="1"/>
              <a:t>виокремлення</a:t>
            </a:r>
            <a:r>
              <a:rPr lang="ru-RU" dirty="0"/>
              <a:t> </a:t>
            </a:r>
            <a:r>
              <a:rPr lang="ru-RU" dirty="0" err="1"/>
              <a:t>логіки</a:t>
            </a:r>
            <a:r>
              <a:rPr lang="ru-RU" dirty="0"/>
              <a:t> </a:t>
            </a:r>
            <a:r>
              <a:rPr lang="ru-RU" dirty="0" err="1"/>
              <a:t>створення</a:t>
            </a:r>
            <a:r>
              <a:rPr lang="ru-RU" dirty="0"/>
              <a:t> </a:t>
            </a:r>
            <a:r>
              <a:rPr lang="ru-RU" dirty="0" err="1"/>
              <a:t>об’єктів</a:t>
            </a:r>
            <a:r>
              <a:rPr lang="ru-RU" dirty="0"/>
              <a:t> в </a:t>
            </a:r>
            <a:r>
              <a:rPr lang="ru-RU" dirty="0" err="1"/>
              <a:t>інший</a:t>
            </a:r>
            <a:r>
              <a:rPr lang="ru-RU" dirty="0"/>
              <a:t> </a:t>
            </a:r>
            <a:r>
              <a:rPr lang="ru-RU" dirty="0" err="1"/>
              <a:t>клас</a:t>
            </a:r>
            <a:r>
              <a:rPr lang="ru-RU" dirty="0"/>
              <a:t> та </a:t>
            </a:r>
            <a:r>
              <a:rPr lang="ru-RU" dirty="0" err="1"/>
              <a:t>роблять</a:t>
            </a:r>
            <a:r>
              <a:rPr lang="ru-RU" dirty="0"/>
              <a:t> </a:t>
            </a:r>
            <a:r>
              <a:rPr lang="ru-RU" dirty="0" err="1"/>
              <a:t>операцію</a:t>
            </a:r>
            <a:r>
              <a:rPr lang="ru-RU" dirty="0"/>
              <a:t> </a:t>
            </a:r>
            <a:r>
              <a:rPr lang="ru-RU" dirty="0" err="1"/>
              <a:t>створення</a:t>
            </a:r>
            <a:r>
              <a:rPr lang="ru-RU" dirty="0"/>
              <a:t> </a:t>
            </a:r>
            <a:r>
              <a:rPr lang="ru-RU" dirty="0" err="1"/>
              <a:t>поліморфною</a:t>
            </a:r>
            <a:r>
              <a:rPr lang="ru-RU" dirty="0"/>
              <a:t>.</a:t>
            </a:r>
          </a:p>
          <a:p>
            <a:r>
              <a:rPr lang="ru-RU" dirty="0" err="1"/>
              <a:t>Фабричний</a:t>
            </a:r>
            <a:r>
              <a:rPr lang="ru-RU" dirty="0"/>
              <a:t> – </a:t>
            </a:r>
            <a:r>
              <a:rPr lang="ru-RU" dirty="0" err="1"/>
              <a:t>це</a:t>
            </a:r>
            <a:r>
              <a:rPr lang="ru-RU" dirty="0"/>
              <a:t> метод, у той час як Абстрактна фабрика – </a:t>
            </a:r>
            <a:r>
              <a:rPr lang="ru-RU" dirty="0" err="1"/>
              <a:t>це</a:t>
            </a:r>
            <a:r>
              <a:rPr lang="ru-RU" dirty="0"/>
              <a:t> </a:t>
            </a:r>
            <a:r>
              <a:rPr lang="ru-RU" dirty="0" err="1"/>
              <a:t>об’єкт</a:t>
            </a:r>
            <a:r>
              <a:rPr lang="ru-RU" dirty="0"/>
              <a:t> </a:t>
            </a:r>
            <a:r>
              <a:rPr lang="ru-RU" dirty="0" err="1"/>
              <a:t>класу</a:t>
            </a:r>
            <a:r>
              <a:rPr lang="ru-RU" dirty="0"/>
              <a:t> </a:t>
            </a:r>
            <a:r>
              <a:rPr lang="ru-RU" dirty="0" err="1"/>
              <a:t>абстрактної</a:t>
            </a:r>
            <a:r>
              <a:rPr lang="ru-RU" dirty="0"/>
              <a:t> фабрики.</a:t>
            </a:r>
          </a:p>
          <a:p>
            <a:r>
              <a:rPr lang="ru-RU" dirty="0"/>
              <a:t>Абстрактна фабрика, </a:t>
            </a:r>
            <a:r>
              <a:rPr lang="ru-RU" dirty="0" err="1"/>
              <a:t>окрім</a:t>
            </a:r>
            <a:r>
              <a:rPr lang="ru-RU" dirty="0"/>
              <a:t> </a:t>
            </a:r>
            <a:r>
              <a:rPr lang="ru-RU" dirty="0" err="1"/>
              <a:t>переваг</a:t>
            </a:r>
            <a:r>
              <a:rPr lang="ru-RU" dirty="0"/>
              <a:t> та </a:t>
            </a:r>
            <a:r>
              <a:rPr lang="ru-RU" dirty="0" err="1"/>
              <a:t>недоліків</a:t>
            </a:r>
            <a:r>
              <a:rPr lang="ru-RU" dirty="0"/>
              <a:t> фабричного метода, </a:t>
            </a:r>
            <a:r>
              <a:rPr lang="ru-RU" dirty="0" err="1"/>
              <a:t>додають</a:t>
            </a:r>
            <a:r>
              <a:rPr lang="ru-RU" dirty="0"/>
              <a:t> </a:t>
            </a:r>
            <a:r>
              <a:rPr lang="ru-RU" dirty="0" err="1"/>
              <a:t>можливості</a:t>
            </a:r>
            <a:r>
              <a:rPr lang="ru-RU" dirty="0"/>
              <a:t> легко </a:t>
            </a:r>
            <a:r>
              <a:rPr lang="ru-RU" dirty="0" err="1"/>
              <a:t>вказувати</a:t>
            </a:r>
            <a:r>
              <a:rPr lang="ru-RU" dirty="0"/>
              <a:t>, </a:t>
            </a:r>
            <a:r>
              <a:rPr lang="ru-RU" dirty="0" err="1"/>
              <a:t>якими</a:t>
            </a:r>
            <a:r>
              <a:rPr lang="ru-RU" dirty="0"/>
              <a:t> </a:t>
            </a:r>
            <a:r>
              <a:rPr lang="ru-RU" dirty="0" err="1"/>
              <a:t>саме</a:t>
            </a:r>
            <a:r>
              <a:rPr lang="ru-RU" dirty="0"/>
              <a:t> продуктами </a:t>
            </a:r>
            <a:r>
              <a:rPr lang="ru-RU" dirty="0" err="1"/>
              <a:t>має</a:t>
            </a:r>
            <a:r>
              <a:rPr lang="ru-RU" dirty="0"/>
              <a:t> </a:t>
            </a:r>
            <a:r>
              <a:rPr lang="ru-RU" dirty="0" err="1"/>
              <a:t>маніпулювати</a:t>
            </a:r>
            <a:r>
              <a:rPr lang="ru-RU" dirty="0"/>
              <a:t> </a:t>
            </a:r>
            <a:r>
              <a:rPr lang="ru-RU" dirty="0" err="1"/>
              <a:t>програма</a:t>
            </a:r>
            <a:r>
              <a:rPr lang="ru-RU" dirty="0"/>
              <a:t>, </a:t>
            </a:r>
            <a:r>
              <a:rPr lang="ru-RU" dirty="0" err="1"/>
              <a:t>проте</a:t>
            </a:r>
            <a:r>
              <a:rPr lang="ru-RU" dirty="0"/>
              <a:t> і </a:t>
            </a:r>
            <a:r>
              <a:rPr lang="ru-RU" dirty="0" err="1"/>
              <a:t>мають</a:t>
            </a:r>
            <a:r>
              <a:rPr lang="ru-RU" dirty="0"/>
              <a:t> </a:t>
            </a:r>
            <a:r>
              <a:rPr lang="ru-RU" dirty="0" err="1"/>
              <a:t>проблеми</a:t>
            </a:r>
            <a:r>
              <a:rPr lang="ru-RU" dirty="0"/>
              <a:t> з </a:t>
            </a:r>
            <a:r>
              <a:rPr lang="ru-RU" dirty="0" err="1"/>
              <a:t>розширенням</a:t>
            </a:r>
            <a:r>
              <a:rPr lang="ru-RU" dirty="0"/>
              <a:t> </a:t>
            </a:r>
            <a:r>
              <a:rPr lang="ru-RU" dirty="0" err="1"/>
              <a:t>відносно</a:t>
            </a:r>
            <a:r>
              <a:rPr lang="ru-RU" dirty="0"/>
              <a:t> </a:t>
            </a:r>
            <a:r>
              <a:rPr lang="ru-RU" dirty="0" err="1"/>
              <a:t>розширення</a:t>
            </a:r>
            <a:r>
              <a:rPr lang="ru-RU" dirty="0"/>
              <a:t> </a:t>
            </a:r>
            <a:r>
              <a:rPr lang="ru-RU" dirty="0" err="1"/>
              <a:t>множини</a:t>
            </a:r>
            <a:r>
              <a:rPr lang="ru-RU" dirty="0"/>
              <a:t> </a:t>
            </a:r>
            <a:r>
              <a:rPr lang="ru-RU" dirty="0" err="1"/>
              <a:t>продуктів</a:t>
            </a:r>
            <a:r>
              <a:rPr lang="ru-RU" dirty="0"/>
              <a:t>, </a:t>
            </a:r>
            <a:r>
              <a:rPr lang="ru-RU" dirty="0" err="1"/>
              <a:t>якою</a:t>
            </a:r>
            <a:r>
              <a:rPr lang="ru-RU" dirty="0"/>
              <a:t> </a:t>
            </a:r>
            <a:r>
              <a:rPr lang="ru-RU" dirty="0" err="1"/>
              <a:t>оперує</a:t>
            </a:r>
            <a:r>
              <a:rPr lang="ru-RU" dirty="0"/>
              <a:t> </a:t>
            </a:r>
            <a:r>
              <a:rPr lang="ru-RU" dirty="0" err="1"/>
              <a:t>програма</a:t>
            </a:r>
            <a:r>
              <a:rPr lang="ru-RU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1AEAC2-E7BF-4466-6916-B889B7848F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57576-A18B-4F5B-90B8-F88C6C9850D3}" type="slidenum">
              <a:rPr lang="ru-UA" smtClean="0"/>
              <a:t>45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58916944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6EAFE-F771-C973-9263-BBD76A5F2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Використані</a:t>
            </a:r>
            <a:r>
              <a:rPr lang="ru-RU" dirty="0"/>
              <a:t> </a:t>
            </a:r>
            <a:r>
              <a:rPr lang="ru-RU" dirty="0" err="1"/>
              <a:t>джерела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063EB2-049C-40A3-3F80-B150C91279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b="1" dirty="0">
                <a:effectLst/>
                <a:latin typeface="Arial" panose="020B0604020202020204" pitchFamily="34" charset="0"/>
              </a:rPr>
              <a:t>«</a:t>
            </a:r>
            <a:r>
              <a:rPr lang="en-US" b="1" dirty="0">
                <a:effectLst/>
                <a:latin typeface="Arial" panose="020B0604020202020204" pitchFamily="34" charset="0"/>
              </a:rPr>
              <a:t>Modern C++ Design: Generic Programming and Design Patterns Applied</a:t>
            </a:r>
            <a:r>
              <a:rPr lang="ru-RU" b="1" dirty="0">
                <a:latin typeface="Arial" panose="020B0604020202020204" pitchFamily="34" charset="0"/>
              </a:rPr>
              <a:t>» </a:t>
            </a:r>
            <a:r>
              <a:rPr lang="en-US" i="1" dirty="0">
                <a:effectLst/>
                <a:latin typeface="Arial" panose="020B0604020202020204" pitchFamily="34" charset="0"/>
              </a:rPr>
              <a:t>By Andrei </a:t>
            </a:r>
            <a:r>
              <a:rPr lang="en-US" i="1" dirty="0" err="1">
                <a:effectLst/>
                <a:latin typeface="Arial" panose="020B0604020202020204" pitchFamily="34" charset="0"/>
              </a:rPr>
              <a:t>Alexandrescu</a:t>
            </a:r>
            <a:endParaRPr lang="ru-RU" i="1" dirty="0">
              <a:effectLst/>
              <a:latin typeface="Arial" panose="020B0604020202020204" pitchFamily="34" charset="0"/>
            </a:endParaRPr>
          </a:p>
          <a:p>
            <a:r>
              <a:rPr lang="ru-RU" b="1" dirty="0"/>
              <a:t>«</a:t>
            </a:r>
            <a:r>
              <a:rPr lang="en-US" b="1" dirty="0"/>
              <a:t>Design Patterns: Elements of Reusable Object-Oriented Software</a:t>
            </a:r>
            <a:r>
              <a:rPr lang="ru-RU" b="1" dirty="0"/>
              <a:t>» </a:t>
            </a:r>
            <a:r>
              <a:rPr lang="en-US" i="1" dirty="0"/>
              <a:t>by </a:t>
            </a:r>
            <a:r>
              <a:rPr lang="en-US" i="1" dirty="0">
                <a:hlinkClick r:id="rId2"/>
              </a:rPr>
              <a:t>Erich Gamma</a:t>
            </a:r>
            <a:r>
              <a:rPr lang="en-US" i="1" dirty="0"/>
              <a:t> (Author), </a:t>
            </a:r>
            <a:r>
              <a:rPr lang="en-US" i="1" dirty="0">
                <a:hlinkClick r:id="rId3"/>
              </a:rPr>
              <a:t>Richard Helm</a:t>
            </a:r>
            <a:r>
              <a:rPr lang="en-US" i="1" dirty="0"/>
              <a:t> (Author), </a:t>
            </a:r>
            <a:r>
              <a:rPr lang="en-US" i="1" dirty="0">
                <a:hlinkClick r:id="rId4"/>
              </a:rPr>
              <a:t>Ralph Johnson</a:t>
            </a:r>
            <a:r>
              <a:rPr lang="en-US" i="1" dirty="0"/>
              <a:t> (Author), </a:t>
            </a:r>
            <a:r>
              <a:rPr lang="en-US" i="1" dirty="0">
                <a:hlinkClick r:id="rId5"/>
              </a:rPr>
              <a:t>John </a:t>
            </a:r>
            <a:r>
              <a:rPr lang="en-US" i="1" dirty="0" err="1">
                <a:hlinkClick r:id="rId5"/>
              </a:rPr>
              <a:t>Vlissides</a:t>
            </a:r>
            <a:r>
              <a:rPr lang="en-US" i="1" dirty="0"/>
              <a:t> (Author), </a:t>
            </a:r>
            <a:r>
              <a:rPr lang="en-US" i="1" dirty="0">
                <a:hlinkClick r:id="rId6"/>
              </a:rPr>
              <a:t>Grady </a:t>
            </a:r>
            <a:r>
              <a:rPr lang="en-US" i="1" dirty="0" err="1">
                <a:hlinkClick r:id="rId6"/>
              </a:rPr>
              <a:t>Booch</a:t>
            </a:r>
            <a:r>
              <a:rPr lang="en-US" i="1" dirty="0"/>
              <a:t> (Foreword) </a:t>
            </a:r>
            <a:endParaRPr lang="en-US" b="1" i="1" dirty="0"/>
          </a:p>
          <a:p>
            <a:r>
              <a:rPr lang="en-US" dirty="0">
                <a:hlinkClick r:id="rId7"/>
              </a:rPr>
              <a:t>https://en.cppreference.com</a:t>
            </a:r>
            <a:r>
              <a:rPr lang="en-US" dirty="0"/>
              <a:t> </a:t>
            </a:r>
            <a:r>
              <a:rPr lang="en-US" i="1" dirty="0"/>
              <a:t>(</a:t>
            </a:r>
            <a:r>
              <a:rPr lang="ru-RU" i="1" dirty="0" err="1"/>
              <a:t>документація</a:t>
            </a:r>
            <a:r>
              <a:rPr lang="ru-RU" i="1" dirty="0"/>
              <a:t> </a:t>
            </a:r>
            <a:r>
              <a:rPr lang="ru-RU" i="1" dirty="0" err="1"/>
              <a:t>засобів</a:t>
            </a:r>
            <a:r>
              <a:rPr lang="ru-RU" i="1" dirty="0"/>
              <a:t> </a:t>
            </a:r>
            <a:r>
              <a:rPr lang="ru-RU" i="1" dirty="0" err="1"/>
              <a:t>мови</a:t>
            </a:r>
            <a:r>
              <a:rPr lang="ru-RU" i="1" dirty="0"/>
              <a:t> С++</a:t>
            </a:r>
            <a:r>
              <a:rPr lang="en-US" i="1" dirty="0"/>
              <a:t>)</a:t>
            </a:r>
          </a:p>
          <a:p>
            <a:r>
              <a:rPr lang="en-US" dirty="0">
                <a:hlinkClick r:id="rId8"/>
              </a:rPr>
              <a:t>https://www.stroustrup.com/bs_faq2.html#virtual-ctor</a:t>
            </a:r>
            <a:r>
              <a:rPr lang="en-US" dirty="0"/>
              <a:t> </a:t>
            </a:r>
            <a:r>
              <a:rPr lang="en-US" i="1" dirty="0"/>
              <a:t>(</a:t>
            </a:r>
            <a:r>
              <a:rPr lang="en-US" i="1" dirty="0">
                <a:hlinkClick r:id="rId9"/>
              </a:rPr>
              <a:t>Bjarne </a:t>
            </a:r>
            <a:r>
              <a:rPr lang="en-US" i="1" dirty="0" err="1">
                <a:hlinkClick r:id="rId9"/>
              </a:rPr>
              <a:t>Stroustrup</a:t>
            </a:r>
            <a:r>
              <a:rPr lang="en-US" i="1" dirty="0" err="1"/>
              <a:t>'s</a:t>
            </a:r>
            <a:r>
              <a:rPr lang="en-US" i="1" dirty="0"/>
              <a:t> C++ Style and Technique FAQ)</a:t>
            </a:r>
          </a:p>
          <a:p>
            <a:endParaRPr lang="ru-RU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A5C924-5EE6-669A-301D-C2A7706028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57576-A18B-4F5B-90B8-F88C6C9850D3}" type="slidenum">
              <a:rPr lang="ru-UA" smtClean="0"/>
              <a:t>46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280826009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9D14412-A333-DE36-40FA-0321E410E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Трохи</a:t>
            </a:r>
            <a:r>
              <a:rPr lang="ru-RU" dirty="0"/>
              <a:t> </a:t>
            </a:r>
            <a:r>
              <a:rPr lang="ru-RU" dirty="0" err="1"/>
              <a:t>поглянемо</a:t>
            </a:r>
            <a:r>
              <a:rPr lang="ru-RU" dirty="0"/>
              <a:t> на код…</a:t>
            </a:r>
            <a:br>
              <a:rPr lang="ru-RU" dirty="0"/>
            </a:br>
            <a:r>
              <a:rPr lang="ru-RU" dirty="0" err="1"/>
              <a:t>Дякую</a:t>
            </a:r>
            <a:r>
              <a:rPr lang="ru-RU" dirty="0"/>
              <a:t> за </a:t>
            </a:r>
            <a:r>
              <a:rPr lang="ru-RU" dirty="0" err="1"/>
              <a:t>увагу</a:t>
            </a:r>
            <a:r>
              <a:rPr lang="ru-RU" dirty="0"/>
              <a:t>!</a:t>
            </a:r>
            <a:endParaRPr lang="ru-UA" dirty="0"/>
          </a:p>
        </p:txBody>
      </p:sp>
      <p:pic>
        <p:nvPicPr>
          <p:cNvPr id="4" name="doc_2023-02-08_09-16-42">
            <a:hlinkClick r:id="" action="ppaction://media"/>
            <a:extLst>
              <a:ext uri="{FF2B5EF4-FFF2-40B4-BE49-F238E27FC236}">
                <a16:creationId xmlns:a16="http://schemas.microsoft.com/office/drawing/2014/main" id="{A0924331-76E5-3459-4312-54DFC5DB8F39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592925" y="2150048"/>
            <a:ext cx="4048125" cy="3778250"/>
          </a:xfrm>
        </p:spPr>
      </p:pic>
      <p:pic>
        <p:nvPicPr>
          <p:cNvPr id="5" name="doc_2023-02-08_09-16-36">
            <a:hlinkClick r:id="" action="ppaction://media"/>
            <a:extLst>
              <a:ext uri="{FF2B5EF4-FFF2-40B4-BE49-F238E27FC236}">
                <a16:creationId xmlns:a16="http://schemas.microsoft.com/office/drawing/2014/main" id="{1E8E53CF-8B95-8EF4-7150-53B6A1DECB9B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414426" y="2150048"/>
            <a:ext cx="2079150" cy="377825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C164F7D-DF63-5D76-4923-8438B97C9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57576-A18B-4F5B-90B8-F88C6C9850D3}" type="slidenum">
              <a:rPr lang="ru-UA" smtClean="0"/>
              <a:t>47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3769634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37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857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484F9E8-3C7B-B038-AFA0-D57AB6DA6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Приклад </a:t>
            </a:r>
            <a:r>
              <a:rPr lang="ru-RU" dirty="0" err="1"/>
              <a:t>використання</a:t>
            </a:r>
            <a:endParaRPr lang="ru-UA" dirty="0"/>
          </a:p>
        </p:txBody>
      </p:sp>
      <p:pic>
        <p:nvPicPr>
          <p:cNvPr id="5" name="Місце для вмісту 4">
            <a:extLst>
              <a:ext uri="{FF2B5EF4-FFF2-40B4-BE49-F238E27FC236}">
                <a16:creationId xmlns:a16="http://schemas.microsoft.com/office/drawing/2014/main" id="{2B390F8D-0BED-CCA0-5D26-823DDA0239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2693" y="2263820"/>
            <a:ext cx="8312150" cy="3213100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79369AA-01E0-6E45-2F2F-92ECEF4CF3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57576-A18B-4F5B-90B8-F88C6C9850D3}" type="slidenum">
              <a:rPr lang="ru-UA" smtClean="0"/>
              <a:t>5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18683953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5287537-1FA9-2926-9FD6-32D10BFE9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Приклад </a:t>
            </a:r>
            <a:r>
              <a:rPr lang="ru-RU" dirty="0" err="1"/>
              <a:t>використання</a:t>
            </a:r>
            <a:br>
              <a:rPr lang="ru-RU" dirty="0"/>
            </a:br>
            <a:r>
              <a:rPr lang="ru-RU" dirty="0"/>
              <a:t>(код фреймворку)</a:t>
            </a:r>
            <a:endParaRPr lang="ru-UA" dirty="0"/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158EC533-59C1-7DAD-3DAC-76EBD08B2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9702" y="2133600"/>
            <a:ext cx="7564910" cy="4199106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class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latin typeface="Cascadia Mono" panose="020B0609020000020004" pitchFamily="49" charset="0"/>
              </a:rPr>
              <a:t>Application</a:t>
            </a:r>
            <a:r>
              <a:rPr lang="ru-RU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ru-UA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: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	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virtual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latin typeface="Cascadia Mono" panose="020B0609020000020004" pitchFamily="49" charset="0"/>
              </a:rPr>
              <a:t>Document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*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CreateDocument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() = 0;</a:t>
            </a:r>
            <a:endParaRPr lang="ru-UA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ru-RU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	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void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NewDocument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()  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	</a:t>
            </a:r>
            <a:r>
              <a:rPr lang="ru-UA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2B91AF"/>
                </a:solidFill>
                <a:latin typeface="Cascadia Mono" panose="020B0609020000020004" pitchFamily="49" charset="0"/>
              </a:rPr>
              <a:t>		</a:t>
            </a:r>
            <a:r>
              <a:rPr lang="en-US" sz="1800" dirty="0">
                <a:solidFill>
                  <a:srgbClr val="2B91AF"/>
                </a:solidFill>
                <a:latin typeface="Cascadia Mono" panose="020B0609020000020004" pitchFamily="49" charset="0"/>
              </a:rPr>
              <a:t>Document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* doc =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CreateDocument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		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docs_.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push_back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(doc);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		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OpenDocument(doc);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	</a:t>
            </a:r>
            <a:r>
              <a:rPr lang="ru-UA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	</a:t>
            </a:r>
            <a:r>
              <a:rPr lang="nl-NL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void</a:t>
            </a:r>
            <a:r>
              <a:rPr lang="nl-NL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OpenDocument(</a:t>
            </a:r>
            <a:r>
              <a:rPr lang="nl-NL" sz="1800" dirty="0">
                <a:solidFill>
                  <a:srgbClr val="2B91AF"/>
                </a:solidFill>
                <a:latin typeface="Cascadia Mono" panose="020B0609020000020004" pitchFamily="49" charset="0"/>
              </a:rPr>
              <a:t>Document</a:t>
            </a:r>
            <a:r>
              <a:rPr lang="nl-NL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* </a:t>
            </a:r>
            <a:r>
              <a:rPr lang="nl-NL" sz="1800" dirty="0">
                <a:solidFill>
                  <a:srgbClr val="808080"/>
                </a:solidFill>
                <a:latin typeface="Cascadia Mono" panose="020B0609020000020004" pitchFamily="49" charset="0"/>
              </a:rPr>
              <a:t>doc</a:t>
            </a:r>
            <a:r>
              <a:rPr lang="nl-NL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) { </a:t>
            </a:r>
            <a:r>
              <a:rPr lang="nl-NL" sz="1800" dirty="0">
                <a:solidFill>
                  <a:srgbClr val="808080"/>
                </a:solidFill>
                <a:latin typeface="Cascadia Mono" panose="020B0609020000020004" pitchFamily="49" charset="0"/>
              </a:rPr>
              <a:t>doc</a:t>
            </a:r>
            <a:r>
              <a:rPr lang="nl-NL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-&gt;Open(); }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private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: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	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std::</a:t>
            </a:r>
            <a:r>
              <a:rPr lang="en-US" sz="1800" dirty="0">
                <a:solidFill>
                  <a:srgbClr val="2B91AF"/>
                </a:solidFill>
                <a:latin typeface="Cascadia Mono" panose="020B0609020000020004" pitchFamily="49" charset="0"/>
              </a:rPr>
              <a:t>list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&lt;</a:t>
            </a:r>
            <a:r>
              <a:rPr lang="en-US" sz="1800" dirty="0">
                <a:solidFill>
                  <a:srgbClr val="2B91AF"/>
                </a:solidFill>
                <a:latin typeface="Cascadia Mono" panose="020B0609020000020004" pitchFamily="49" charset="0"/>
              </a:rPr>
              <a:t>Document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*&gt; docs_;</a:t>
            </a:r>
          </a:p>
          <a:p>
            <a:pPr marL="0" indent="0">
              <a:buNone/>
            </a:pPr>
            <a:r>
              <a:rPr lang="ru-UA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};</a:t>
            </a:r>
            <a:endParaRPr lang="ru-U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AA89AC-1F32-5FA9-8CE4-3D75967B1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57576-A18B-4F5B-90B8-F88C6C9850D3}" type="slidenum">
              <a:rPr lang="ru-UA" smtClean="0"/>
              <a:t>6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24434243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949F35D-CD19-2EB1-333C-763C0B744C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Ієрархія</a:t>
            </a:r>
            <a:r>
              <a:rPr lang="ru-RU" dirty="0"/>
              <a:t> </a:t>
            </a:r>
            <a:r>
              <a:rPr lang="ru-RU" dirty="0" err="1"/>
              <a:t>документів</a:t>
            </a:r>
            <a:endParaRPr lang="ru-UA" dirty="0"/>
          </a:p>
        </p:txBody>
      </p:sp>
      <p:sp>
        <p:nvSpPr>
          <p:cNvPr id="4" name="Місце для вмісту 3">
            <a:extLst>
              <a:ext uri="{FF2B5EF4-FFF2-40B4-BE49-F238E27FC236}">
                <a16:creationId xmlns:a16="http://schemas.microsoft.com/office/drawing/2014/main" id="{9D42298C-F61D-4E77-4F8A-F89DD80A009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class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latin typeface="Cascadia Mono" panose="020B0609020000020004" pitchFamily="49" charset="0"/>
              </a:rPr>
              <a:t>Document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ru-UA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virtual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void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Open()</a:t>
            </a:r>
            <a:r>
              <a:rPr lang="ru-RU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	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= 0;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virtual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void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Close()</a:t>
            </a:r>
            <a:r>
              <a:rPr lang="ru-RU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	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= 0;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virtual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void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Save()</a:t>
            </a:r>
            <a:r>
              <a:rPr lang="ru-RU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	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= 0;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virtual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void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Revert()</a:t>
            </a:r>
            <a:r>
              <a:rPr lang="ru-RU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= 0;</a:t>
            </a:r>
          </a:p>
          <a:p>
            <a:pPr marL="0" indent="0">
              <a:buNone/>
            </a:pPr>
            <a:r>
              <a:rPr lang="ru-UA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};</a:t>
            </a:r>
          </a:p>
          <a:p>
            <a:endParaRPr lang="ru-UA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endParaRPr lang="ru-UA" dirty="0"/>
          </a:p>
        </p:txBody>
      </p:sp>
      <p:sp>
        <p:nvSpPr>
          <p:cNvPr id="5" name="Місце для вмісту 4">
            <a:extLst>
              <a:ext uri="{FF2B5EF4-FFF2-40B4-BE49-F238E27FC236}">
                <a16:creationId xmlns:a16="http://schemas.microsoft.com/office/drawing/2014/main" id="{71A383E0-C34A-3650-38FF-ADB4385689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060676" y="2126222"/>
            <a:ext cx="4854804" cy="377762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class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MyDocument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: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latin typeface="Cascadia Mono" panose="020B0609020000020004" pitchFamily="49" charset="0"/>
              </a:rPr>
              <a:t>Document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ru-UA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void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Open()  </a:t>
            </a:r>
            <a:r>
              <a:rPr lang="ru-RU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override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{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</a:rPr>
              <a:t>/*...*/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void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Close() </a:t>
            </a:r>
            <a:r>
              <a:rPr lang="ru-RU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override</a:t>
            </a:r>
            <a:r>
              <a:rPr lang="ru-RU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</a:rPr>
              <a:t>/*...*/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};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void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Save()  </a:t>
            </a:r>
            <a:r>
              <a:rPr lang="ru-RU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override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{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</a:rPr>
              <a:t>/*...*/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};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void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Revert()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override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{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</a:rPr>
              <a:t>/*...*/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};</a:t>
            </a:r>
          </a:p>
          <a:p>
            <a:pPr marL="0" indent="0">
              <a:buNone/>
            </a:pPr>
            <a:r>
              <a:rPr lang="ru-UA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};</a:t>
            </a:r>
            <a:endParaRPr lang="ru-UA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F15B8AC-99AB-74C5-A74D-9B548543E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57576-A18B-4F5B-90B8-F88C6C9850D3}" type="slidenum">
              <a:rPr lang="ru-UA" smtClean="0"/>
              <a:t>7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3783974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B335CB3-F4A4-8FC3-37B9-725EB3EEE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Приклад </a:t>
            </a:r>
            <a:r>
              <a:rPr lang="ru-RU" dirty="0" err="1"/>
              <a:t>використання</a:t>
            </a:r>
            <a:br>
              <a:rPr lang="ru-RU" dirty="0"/>
            </a:br>
            <a:r>
              <a:rPr lang="ru-RU" dirty="0"/>
              <a:t>(</a:t>
            </a:r>
            <a:r>
              <a:rPr lang="ru-RU" dirty="0" err="1"/>
              <a:t>що</a:t>
            </a:r>
            <a:r>
              <a:rPr lang="ru-RU" dirty="0"/>
              <a:t> </a:t>
            </a:r>
            <a:r>
              <a:rPr lang="ru-RU" dirty="0" err="1"/>
              <a:t>має</a:t>
            </a:r>
            <a:r>
              <a:rPr lang="ru-RU" dirty="0"/>
              <a:t> </a:t>
            </a:r>
            <a:r>
              <a:rPr lang="ru-RU" dirty="0" err="1"/>
              <a:t>зробити</a:t>
            </a:r>
            <a:r>
              <a:rPr lang="ru-RU" dirty="0"/>
              <a:t> </a:t>
            </a:r>
            <a:r>
              <a:rPr lang="ru-RU" dirty="0" err="1"/>
              <a:t>користувач</a:t>
            </a:r>
            <a:r>
              <a:rPr lang="ru-RU" dirty="0"/>
              <a:t>)</a:t>
            </a:r>
            <a:endParaRPr lang="ru-UA" dirty="0"/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AEC0AF85-AA56-1950-B6CC-1BAE01A303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class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MyApplication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: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latin typeface="Cascadia Mono" panose="020B0609020000020004" pitchFamily="49" charset="0"/>
              </a:rPr>
              <a:t>Application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ru-UA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: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2B91AF"/>
                </a:solidFill>
                <a:latin typeface="Cascadia Mono" panose="020B0609020000020004" pitchFamily="49" charset="0"/>
              </a:rPr>
              <a:t>	</a:t>
            </a:r>
            <a:r>
              <a:rPr lang="en-US" sz="1800" dirty="0">
                <a:solidFill>
                  <a:srgbClr val="2B91AF"/>
                </a:solidFill>
                <a:latin typeface="Cascadia Mono" panose="020B0609020000020004" pitchFamily="49" charset="0"/>
              </a:rPr>
              <a:t>Document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*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CreateDocument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()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override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endParaRPr lang="ru-RU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	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{ </a:t>
            </a:r>
            <a:endParaRPr lang="ru-RU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ru-RU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		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return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new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MyDocument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; </a:t>
            </a:r>
            <a:endParaRPr lang="ru-RU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	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};</a:t>
            </a:r>
          </a:p>
          <a:p>
            <a:pPr marL="0" indent="0">
              <a:buNone/>
            </a:pPr>
            <a:r>
              <a:rPr lang="ru-UA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};</a:t>
            </a:r>
            <a:endParaRPr lang="ru-U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F0E8A1-929B-EA33-B79C-23EA66DB65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57576-A18B-4F5B-90B8-F88C6C9850D3}" type="slidenum">
              <a:rPr lang="ru-UA" smtClean="0"/>
              <a:t>8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36223418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8F73A2-9F9F-7A4E-7129-780C4B2F5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Чого</a:t>
            </a:r>
            <a:r>
              <a:rPr lang="ru-RU" dirty="0"/>
              <a:t> ми </a:t>
            </a:r>
            <a:r>
              <a:rPr lang="ru-RU" dirty="0" err="1"/>
              <a:t>досягли</a:t>
            </a:r>
            <a:r>
              <a:rPr lang="ru-RU" dirty="0"/>
              <a:t>?</a:t>
            </a:r>
            <a:endParaRPr lang="ru-UA" dirty="0"/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A0F2BEC1-A6C7-EA41-8FA6-E31F1F40F0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 err="1">
                <a:solidFill>
                  <a:srgbClr val="00B050"/>
                </a:solidFill>
              </a:rPr>
              <a:t>Поліморфізм</a:t>
            </a:r>
            <a:r>
              <a:rPr lang="ru-RU" dirty="0">
                <a:solidFill>
                  <a:srgbClr val="00B050"/>
                </a:solidFill>
              </a:rPr>
              <a:t> </a:t>
            </a:r>
            <a:r>
              <a:rPr lang="ru-RU" dirty="0" err="1">
                <a:solidFill>
                  <a:srgbClr val="00B050"/>
                </a:solidFill>
              </a:rPr>
              <a:t>міг</a:t>
            </a:r>
            <a:r>
              <a:rPr lang="ru-RU" dirty="0">
                <a:solidFill>
                  <a:srgbClr val="00B050"/>
                </a:solidFill>
              </a:rPr>
              <a:t> би </a:t>
            </a:r>
            <a:r>
              <a:rPr lang="ru-RU" dirty="0" err="1">
                <a:solidFill>
                  <a:srgbClr val="00B050"/>
                </a:solidFill>
              </a:rPr>
              <a:t>взяти</a:t>
            </a:r>
            <a:r>
              <a:rPr lang="ru-RU" dirty="0">
                <a:solidFill>
                  <a:srgbClr val="00B050"/>
                </a:solidFill>
              </a:rPr>
              <a:t> на себе </a:t>
            </a:r>
            <a:r>
              <a:rPr lang="ru-RU" dirty="0" err="1">
                <a:solidFill>
                  <a:srgbClr val="00B050"/>
                </a:solidFill>
              </a:rPr>
              <a:t>відповідальність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ru-RU" dirty="0">
                <a:solidFill>
                  <a:srgbClr val="00B050"/>
                </a:solidFill>
              </a:rPr>
              <a:t>за </a:t>
            </a:r>
            <a:r>
              <a:rPr lang="ru-RU" dirty="0" err="1">
                <a:solidFill>
                  <a:srgbClr val="00B050"/>
                </a:solidFill>
              </a:rPr>
              <a:t>створення</a:t>
            </a:r>
            <a:r>
              <a:rPr lang="ru-RU" dirty="0">
                <a:solidFill>
                  <a:srgbClr val="00B050"/>
                </a:solidFill>
              </a:rPr>
              <a:t> </a:t>
            </a:r>
            <a:r>
              <a:rPr lang="ru-RU" dirty="0" err="1">
                <a:solidFill>
                  <a:srgbClr val="00B050"/>
                </a:solidFill>
              </a:rPr>
              <a:t>об’єктів</a:t>
            </a:r>
            <a:r>
              <a:rPr lang="ru-RU" dirty="0">
                <a:solidFill>
                  <a:srgbClr val="00B050"/>
                </a:solidFill>
              </a:rPr>
              <a:t>.</a:t>
            </a:r>
          </a:p>
          <a:p>
            <a:r>
              <a:rPr lang="ru-RU" dirty="0" err="1">
                <a:solidFill>
                  <a:srgbClr val="00B050"/>
                </a:solidFill>
              </a:rPr>
              <a:t>Повторне</a:t>
            </a:r>
            <a:r>
              <a:rPr lang="ru-RU" dirty="0">
                <a:solidFill>
                  <a:srgbClr val="00B050"/>
                </a:solidFill>
              </a:rPr>
              <a:t> </a:t>
            </a:r>
            <a:r>
              <a:rPr lang="ru-RU" dirty="0" err="1">
                <a:solidFill>
                  <a:srgbClr val="00B050"/>
                </a:solidFill>
              </a:rPr>
              <a:t>використання</a:t>
            </a:r>
            <a:r>
              <a:rPr lang="ru-RU" dirty="0">
                <a:solidFill>
                  <a:srgbClr val="00B050"/>
                </a:solidFill>
              </a:rPr>
              <a:t> </a:t>
            </a:r>
            <a:r>
              <a:rPr lang="ru-RU" dirty="0" err="1">
                <a:solidFill>
                  <a:srgbClr val="00B050"/>
                </a:solidFill>
              </a:rPr>
              <a:t>вихідного</a:t>
            </a:r>
            <a:r>
              <a:rPr lang="ru-RU" dirty="0">
                <a:solidFill>
                  <a:srgbClr val="00B050"/>
                </a:solidFill>
              </a:rPr>
              <a:t> коду</a:t>
            </a:r>
          </a:p>
          <a:p>
            <a:r>
              <a:rPr lang="ru-RU" dirty="0" err="1">
                <a:solidFill>
                  <a:srgbClr val="00B050"/>
                </a:solidFill>
              </a:rPr>
              <a:t>Гнучкість</a:t>
            </a:r>
            <a:r>
              <a:rPr lang="ru-RU" dirty="0">
                <a:solidFill>
                  <a:srgbClr val="00B050"/>
                </a:solidFill>
              </a:rPr>
              <a:t> та </a:t>
            </a:r>
            <a:r>
              <a:rPr lang="ru-RU" dirty="0" err="1">
                <a:solidFill>
                  <a:srgbClr val="00B050"/>
                </a:solidFill>
              </a:rPr>
              <a:t>розширюваність</a:t>
            </a:r>
            <a:r>
              <a:rPr lang="ru-RU" dirty="0">
                <a:solidFill>
                  <a:srgbClr val="00B050"/>
                </a:solidFill>
              </a:rPr>
              <a:t> </a:t>
            </a:r>
            <a:r>
              <a:rPr lang="ru-RU" dirty="0" err="1">
                <a:solidFill>
                  <a:srgbClr val="00B050"/>
                </a:solidFill>
              </a:rPr>
              <a:t>архітектури</a:t>
            </a:r>
            <a:endParaRPr lang="ru-RU" dirty="0">
              <a:solidFill>
                <a:srgbClr val="00B050"/>
              </a:solidFill>
            </a:endParaRPr>
          </a:p>
          <a:p>
            <a:r>
              <a:rPr lang="ru-RU" dirty="0" err="1">
                <a:solidFill>
                  <a:srgbClr val="00B050"/>
                </a:solidFill>
              </a:rPr>
              <a:t>Відділення</a:t>
            </a:r>
            <a:r>
              <a:rPr lang="ru-RU" dirty="0">
                <a:solidFill>
                  <a:srgbClr val="00B050"/>
                </a:solidFill>
              </a:rPr>
              <a:t> </a:t>
            </a:r>
            <a:r>
              <a:rPr lang="ru-RU" dirty="0" err="1">
                <a:solidFill>
                  <a:srgbClr val="00B050"/>
                </a:solidFill>
              </a:rPr>
              <a:t>логіки</a:t>
            </a:r>
            <a:r>
              <a:rPr lang="ru-RU" dirty="0">
                <a:solidFill>
                  <a:srgbClr val="00B050"/>
                </a:solidFill>
              </a:rPr>
              <a:t> </a:t>
            </a:r>
            <a:r>
              <a:rPr lang="ru-RU" dirty="0" err="1">
                <a:solidFill>
                  <a:srgbClr val="00B050"/>
                </a:solidFill>
              </a:rPr>
              <a:t>створення</a:t>
            </a:r>
            <a:r>
              <a:rPr lang="ru-RU" dirty="0">
                <a:solidFill>
                  <a:srgbClr val="00B050"/>
                </a:solidFill>
              </a:rPr>
              <a:t> </a:t>
            </a:r>
            <a:r>
              <a:rPr lang="ru-RU" dirty="0" err="1">
                <a:solidFill>
                  <a:srgbClr val="00B050"/>
                </a:solidFill>
              </a:rPr>
              <a:t>об’єктів</a:t>
            </a:r>
            <a:r>
              <a:rPr lang="ru-RU" dirty="0">
                <a:solidFill>
                  <a:srgbClr val="00B050"/>
                </a:solidFill>
              </a:rPr>
              <a:t> </a:t>
            </a:r>
            <a:r>
              <a:rPr lang="ru-RU" dirty="0" err="1">
                <a:solidFill>
                  <a:srgbClr val="00B050"/>
                </a:solidFill>
              </a:rPr>
              <a:t>від</a:t>
            </a:r>
            <a:r>
              <a:rPr lang="ru-RU" dirty="0">
                <a:solidFill>
                  <a:srgbClr val="00B050"/>
                </a:solidFill>
              </a:rPr>
              <a:t> </a:t>
            </a:r>
            <a:r>
              <a:rPr lang="ru-RU" dirty="0" err="1">
                <a:solidFill>
                  <a:srgbClr val="00B050"/>
                </a:solidFill>
              </a:rPr>
              <a:t>логіки</a:t>
            </a:r>
            <a:r>
              <a:rPr lang="ru-RU" dirty="0">
                <a:solidFill>
                  <a:srgbClr val="00B050"/>
                </a:solidFill>
              </a:rPr>
              <a:t> </a:t>
            </a:r>
            <a:r>
              <a:rPr lang="ru-RU" dirty="0" err="1">
                <a:solidFill>
                  <a:srgbClr val="00B050"/>
                </a:solidFill>
              </a:rPr>
              <a:t>їх</a:t>
            </a:r>
            <a:r>
              <a:rPr lang="ru-RU" dirty="0">
                <a:solidFill>
                  <a:srgbClr val="00B050"/>
                </a:solidFill>
              </a:rPr>
              <a:t> </a:t>
            </a:r>
            <a:r>
              <a:rPr lang="ru-RU" dirty="0" err="1">
                <a:solidFill>
                  <a:srgbClr val="00B050"/>
                </a:solidFill>
              </a:rPr>
              <a:t>використання</a:t>
            </a:r>
            <a:endParaRPr lang="ru-UA" dirty="0">
              <a:solidFill>
                <a:srgbClr val="00B050"/>
              </a:solidFill>
            </a:endParaRPr>
          </a:p>
          <a:p>
            <a:r>
              <a:rPr lang="ru-RU" dirty="0" err="1">
                <a:solidFill>
                  <a:srgbClr val="FFC000"/>
                </a:solidFill>
              </a:rPr>
              <a:t>Менша</a:t>
            </a:r>
            <a:r>
              <a:rPr lang="ru-RU" dirty="0">
                <a:solidFill>
                  <a:srgbClr val="FFC000"/>
                </a:solidFill>
              </a:rPr>
              <a:t> </a:t>
            </a:r>
            <a:r>
              <a:rPr lang="ru-RU" dirty="0" err="1">
                <a:solidFill>
                  <a:srgbClr val="FFC000"/>
                </a:solidFill>
              </a:rPr>
              <a:t>залежність</a:t>
            </a:r>
            <a:r>
              <a:rPr lang="ru-RU" dirty="0">
                <a:solidFill>
                  <a:srgbClr val="FFC000"/>
                </a:solidFill>
              </a:rPr>
              <a:t> </a:t>
            </a:r>
            <a:r>
              <a:rPr lang="ru-RU" dirty="0" err="1">
                <a:solidFill>
                  <a:srgbClr val="FFC000"/>
                </a:solidFill>
              </a:rPr>
              <a:t>між</a:t>
            </a:r>
            <a:r>
              <a:rPr lang="ru-RU" dirty="0">
                <a:solidFill>
                  <a:srgbClr val="FFC000"/>
                </a:solidFill>
              </a:rPr>
              <a:t> типами-</a:t>
            </a:r>
            <a:r>
              <a:rPr lang="ru-RU" dirty="0" err="1">
                <a:solidFill>
                  <a:srgbClr val="FFC000"/>
                </a:solidFill>
              </a:rPr>
              <a:t>користувачами</a:t>
            </a:r>
            <a:r>
              <a:rPr lang="ru-RU" dirty="0">
                <a:solidFill>
                  <a:srgbClr val="FFC000"/>
                </a:solidFill>
              </a:rPr>
              <a:t> та типами-продуктами</a:t>
            </a:r>
            <a:r>
              <a:rPr lang="ru-RU" dirty="0">
                <a:solidFill>
                  <a:srgbClr val="00B050"/>
                </a:solidFill>
              </a:rPr>
              <a:t> </a:t>
            </a:r>
            <a:r>
              <a:rPr lang="ru-RU" dirty="0" err="1">
                <a:solidFill>
                  <a:srgbClr val="FFC000"/>
                </a:solidFill>
              </a:rPr>
              <a:t>або</a:t>
            </a:r>
            <a:r>
              <a:rPr lang="ru-RU" dirty="0">
                <a:solidFill>
                  <a:srgbClr val="FFC000"/>
                </a:solidFill>
              </a:rPr>
              <a:t> </a:t>
            </a:r>
            <a:r>
              <a:rPr lang="ru-RU" dirty="0" err="1">
                <a:solidFill>
                  <a:srgbClr val="FFC000"/>
                </a:solidFill>
              </a:rPr>
              <a:t>повна</a:t>
            </a:r>
            <a:r>
              <a:rPr lang="ru-RU" dirty="0">
                <a:solidFill>
                  <a:srgbClr val="FFC000"/>
                </a:solidFill>
              </a:rPr>
              <a:t> </a:t>
            </a:r>
            <a:r>
              <a:rPr lang="ru-RU" dirty="0" err="1">
                <a:solidFill>
                  <a:srgbClr val="FFC000"/>
                </a:solidFill>
              </a:rPr>
              <a:t>ізоляція</a:t>
            </a:r>
            <a:r>
              <a:rPr lang="ru-RU" dirty="0">
                <a:solidFill>
                  <a:srgbClr val="FFC000"/>
                </a:solidFill>
              </a:rPr>
              <a:t> </a:t>
            </a:r>
            <a:r>
              <a:rPr lang="ru-RU" dirty="0" err="1">
                <a:solidFill>
                  <a:srgbClr val="FFC000"/>
                </a:solidFill>
              </a:rPr>
              <a:t>останніх</a:t>
            </a:r>
            <a:endParaRPr lang="ru-RU" dirty="0">
              <a:solidFill>
                <a:srgbClr val="FFC000"/>
              </a:solidFill>
            </a:endParaRPr>
          </a:p>
          <a:p>
            <a:r>
              <a:rPr lang="ru-RU" dirty="0">
                <a:solidFill>
                  <a:srgbClr val="FF0000"/>
                </a:solidFill>
              </a:rPr>
              <a:t>Не </a:t>
            </a:r>
            <a:r>
              <a:rPr lang="ru-RU" dirty="0" err="1">
                <a:solidFill>
                  <a:srgbClr val="FF0000"/>
                </a:solidFill>
              </a:rPr>
              <a:t>передбачено</a:t>
            </a:r>
            <a:r>
              <a:rPr lang="ru-RU" dirty="0">
                <a:solidFill>
                  <a:srgbClr val="FF0000"/>
                </a:solidFill>
              </a:rPr>
              <a:t> проблему: </a:t>
            </a:r>
            <a:r>
              <a:rPr lang="ru-RU" dirty="0" err="1">
                <a:solidFill>
                  <a:srgbClr val="FF0000"/>
                </a:solidFill>
              </a:rPr>
              <a:t>що</a:t>
            </a:r>
            <a:r>
              <a:rPr lang="ru-RU" dirty="0">
                <a:solidFill>
                  <a:srgbClr val="FF0000"/>
                </a:solidFill>
              </a:rPr>
              <a:t> </a:t>
            </a:r>
            <a:r>
              <a:rPr lang="ru-RU" dirty="0" err="1">
                <a:solidFill>
                  <a:srgbClr val="FF0000"/>
                </a:solidFill>
              </a:rPr>
              <a:t>робити</a:t>
            </a:r>
            <a:r>
              <a:rPr lang="ru-RU" dirty="0">
                <a:solidFill>
                  <a:srgbClr val="FF0000"/>
                </a:solidFill>
              </a:rPr>
              <a:t> у </a:t>
            </a:r>
            <a:r>
              <a:rPr lang="ru-RU" dirty="0" err="1">
                <a:solidFill>
                  <a:srgbClr val="FF0000"/>
                </a:solidFill>
              </a:rPr>
              <a:t>випадку</a:t>
            </a:r>
            <a:r>
              <a:rPr lang="ru-RU" dirty="0">
                <a:solidFill>
                  <a:srgbClr val="FF0000"/>
                </a:solidFill>
              </a:rPr>
              <a:t>, коли </a:t>
            </a:r>
            <a:r>
              <a:rPr lang="ru-RU" dirty="0" err="1">
                <a:solidFill>
                  <a:srgbClr val="FF0000"/>
                </a:solidFill>
              </a:rPr>
              <a:t>користувач</a:t>
            </a:r>
            <a:r>
              <a:rPr lang="ru-RU" dirty="0">
                <a:solidFill>
                  <a:srgbClr val="FF0000"/>
                </a:solidFill>
              </a:rPr>
              <a:t> </a:t>
            </a:r>
            <a:r>
              <a:rPr lang="ru-RU" dirty="0" err="1">
                <a:solidFill>
                  <a:srgbClr val="FF0000"/>
                </a:solidFill>
              </a:rPr>
              <a:t>захоче</a:t>
            </a:r>
            <a:r>
              <a:rPr lang="ru-RU" dirty="0">
                <a:solidFill>
                  <a:srgbClr val="FF0000"/>
                </a:solidFill>
              </a:rPr>
              <a:t>, </a:t>
            </a:r>
            <a:r>
              <a:rPr lang="ru-RU" dirty="0" err="1">
                <a:solidFill>
                  <a:srgbClr val="FF0000"/>
                </a:solidFill>
              </a:rPr>
              <a:t>щоб</a:t>
            </a:r>
            <a:r>
              <a:rPr lang="ru-RU" dirty="0">
                <a:solidFill>
                  <a:srgbClr val="FF0000"/>
                </a:solidFill>
              </a:rPr>
              <a:t> один </a:t>
            </a:r>
            <a:r>
              <a:rPr lang="ru-RU" dirty="0" err="1">
                <a:solidFill>
                  <a:srgbClr val="FF0000"/>
                </a:solidFill>
              </a:rPr>
              <a:t>застосунок</a:t>
            </a:r>
            <a:r>
              <a:rPr lang="ru-RU" dirty="0">
                <a:solidFill>
                  <a:srgbClr val="FF0000"/>
                </a:solidFill>
              </a:rPr>
              <a:t> </a:t>
            </a:r>
            <a:r>
              <a:rPr lang="ru-RU" dirty="0" err="1">
                <a:solidFill>
                  <a:srgbClr val="FF0000"/>
                </a:solidFill>
              </a:rPr>
              <a:t>міг</a:t>
            </a:r>
            <a:r>
              <a:rPr lang="ru-RU" dirty="0">
                <a:solidFill>
                  <a:srgbClr val="FF0000"/>
                </a:solidFill>
              </a:rPr>
              <a:t> </a:t>
            </a:r>
            <a:r>
              <a:rPr lang="ru-RU" dirty="0" err="1">
                <a:solidFill>
                  <a:srgbClr val="FF0000"/>
                </a:solidFill>
              </a:rPr>
              <a:t>працювати</a:t>
            </a:r>
            <a:r>
              <a:rPr lang="ru-RU" dirty="0">
                <a:solidFill>
                  <a:srgbClr val="FF0000"/>
                </a:solidFill>
              </a:rPr>
              <a:t> з РІЗНИМИ типами </a:t>
            </a:r>
            <a:r>
              <a:rPr lang="ru-RU" dirty="0" err="1">
                <a:solidFill>
                  <a:srgbClr val="FF0000"/>
                </a:solidFill>
              </a:rPr>
              <a:t>документів</a:t>
            </a:r>
            <a:r>
              <a:rPr lang="ru-RU" dirty="0">
                <a:solidFill>
                  <a:srgbClr val="FF0000"/>
                </a:solidFill>
              </a:rPr>
              <a:t>?</a:t>
            </a:r>
            <a:endParaRPr lang="ru-RU" sz="1400" dirty="0">
              <a:solidFill>
                <a:srgbClr val="FF0000"/>
              </a:solidFill>
            </a:endParaRPr>
          </a:p>
          <a:p>
            <a:pPr marL="0" indent="0" algn="r">
              <a:buNone/>
            </a:pPr>
            <a:r>
              <a:rPr lang="en-US" sz="1400" dirty="0">
                <a:solidFill>
                  <a:schemeClr val="tx1"/>
                </a:solidFill>
              </a:rPr>
              <a:t>(</a:t>
            </a:r>
            <a:r>
              <a:rPr lang="ru-RU" sz="1400" dirty="0">
                <a:solidFill>
                  <a:schemeClr val="tx1"/>
                </a:solidFill>
              </a:rPr>
              <a:t>буде </a:t>
            </a:r>
            <a:r>
              <a:rPr lang="ru-RU" sz="1400" dirty="0" err="1">
                <a:solidFill>
                  <a:schemeClr val="tx1"/>
                </a:solidFill>
              </a:rPr>
              <a:t>вирішено</a:t>
            </a:r>
            <a:r>
              <a:rPr lang="ru-RU" sz="1400" dirty="0">
                <a:solidFill>
                  <a:schemeClr val="tx1"/>
                </a:solidFill>
              </a:rPr>
              <a:t> у Шляхах </a:t>
            </a:r>
            <a:r>
              <a:rPr lang="ru-RU" sz="1400" dirty="0" err="1">
                <a:solidFill>
                  <a:schemeClr val="tx1"/>
                </a:solidFill>
              </a:rPr>
              <a:t>реалізації</a:t>
            </a:r>
            <a:r>
              <a:rPr lang="en-US" sz="1400" dirty="0">
                <a:solidFill>
                  <a:schemeClr val="tx1"/>
                </a:solidFill>
              </a:rPr>
              <a:t>)</a:t>
            </a:r>
            <a:endParaRPr lang="ru-UA" sz="1400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572C14-E09F-5AAE-00A9-371F747561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57576-A18B-4F5B-90B8-F88C6C9850D3}" type="slidenum">
              <a:rPr lang="ru-UA" smtClean="0"/>
              <a:t>9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959494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Віхоть">
  <a:themeElements>
    <a:clrScheme name="Віхоть">
      <a:dk1>
        <a:sysClr val="windowText" lastClr="000000"/>
      </a:dk1>
      <a:lt1>
        <a:sysClr val="window" lastClr="FFFFFF"/>
      </a:lt1>
      <a:dk2>
        <a:srgbClr val="2E5369"/>
      </a:dk2>
      <a:lt2>
        <a:srgbClr val="CFE2E7"/>
      </a:lt2>
      <a:accent1>
        <a:srgbClr val="353535"/>
      </a:accent1>
      <a:accent2>
        <a:srgbClr val="31B4E6"/>
      </a:accent2>
      <a:accent3>
        <a:srgbClr val="265991"/>
      </a:accent3>
      <a:accent4>
        <a:srgbClr val="7E40CC"/>
      </a:accent4>
      <a:accent5>
        <a:srgbClr val="B927E9"/>
      </a:accent5>
      <a:accent6>
        <a:srgbClr val="E833BF"/>
      </a:accent6>
      <a:hlink>
        <a:srgbClr val="2DA0F1"/>
      </a:hlink>
      <a:folHlink>
        <a:srgbClr val="7ED1E6"/>
      </a:folHlink>
    </a:clrScheme>
    <a:fontScheme name="Віхоть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Віхоть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4F34B87B-9C7A-41AE-A6CB-48536223DFFD}"/>
    </a:ext>
  </a:extLst>
</a:theme>
</file>

<file path=ppt/theme/theme2.xml><?xml version="1.0" encoding="utf-8"?>
<a:theme xmlns:a="http://schemas.openxmlformats.org/drawingml/2006/main" name="Тема Office">
  <a:themeElements>
    <a:clrScheme name="Офіс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Офіс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Офіс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1027</TotalTime>
  <Words>3021</Words>
  <Application>Microsoft Office PowerPoint</Application>
  <PresentationFormat>Widescreen</PresentationFormat>
  <Paragraphs>461</Paragraphs>
  <Slides>47</Slides>
  <Notes>3</Notes>
  <HiddenSlides>0</HiddenSlides>
  <MMClips>5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3" baseType="lpstr">
      <vt:lpstr>Arial</vt:lpstr>
      <vt:lpstr>Calibri</vt:lpstr>
      <vt:lpstr>Cascadia Mono</vt:lpstr>
      <vt:lpstr>Century Gothic</vt:lpstr>
      <vt:lpstr>Wingdings 3</vt:lpstr>
      <vt:lpstr>Віхоть</vt:lpstr>
      <vt:lpstr>Взірці проектування</vt:lpstr>
      <vt:lpstr>Зачин великої епіки фабрик…</vt:lpstr>
      <vt:lpstr>А нащо взагалі така розкіш?</vt:lpstr>
      <vt:lpstr>Фабричний метод</vt:lpstr>
      <vt:lpstr>Приклад використання</vt:lpstr>
      <vt:lpstr>Приклад використання (код фреймворку)</vt:lpstr>
      <vt:lpstr>Ієрархія документів</vt:lpstr>
      <vt:lpstr>Приклад використання (що має зробити користувач)</vt:lpstr>
      <vt:lpstr>Чого ми досягли?</vt:lpstr>
      <vt:lpstr>Шляхи реалізації</vt:lpstr>
      <vt:lpstr>Фабричний метод за замовчуванням</vt:lpstr>
      <vt:lpstr>Порівняння реалізацій</vt:lpstr>
      <vt:lpstr>Правило (не)використання</vt:lpstr>
      <vt:lpstr>Проблема, специфічна для мови С++</vt:lpstr>
      <vt:lpstr>Ліниве створення об’єктів</vt:lpstr>
      <vt:lpstr>Узагальнене програмування для уникнення наслідування </vt:lpstr>
      <vt:lpstr>Клієнтський код: «всього лише…»</vt:lpstr>
      <vt:lpstr>Чи знайшли ми рішення до проблем?</vt:lpstr>
      <vt:lpstr>Параметризовані фабричні методи </vt:lpstr>
      <vt:lpstr>Конкретний Creator</vt:lpstr>
      <vt:lpstr>Здається, вдалося!</vt:lpstr>
      <vt:lpstr>Звичайний фабричний метод vs  Параметризований фабричний метод</vt:lpstr>
      <vt:lpstr>Нехай користувач сам вирішує, що створити…</vt:lpstr>
      <vt:lpstr>Чи варте того?</vt:lpstr>
      <vt:lpstr>Як бути із залежністю?</vt:lpstr>
      <vt:lpstr>Трюк від Александреску!</vt:lpstr>
      <vt:lpstr>Реєстрація продуктів</vt:lpstr>
      <vt:lpstr>Не будемо вбивати зайців… – краще попестимо капібар!</vt:lpstr>
      <vt:lpstr>Однак знов кусючі недоліки</vt:lpstr>
      <vt:lpstr>Як вирішити проблему з Синглтоном?</vt:lpstr>
      <vt:lpstr>Generic programming –  the great fear of constraints!</vt:lpstr>
      <vt:lpstr>Що використовувати ідентифікатором?</vt:lpstr>
      <vt:lpstr>Тож підсумуємо</vt:lpstr>
      <vt:lpstr>Підкріпимось перед складним…</vt:lpstr>
      <vt:lpstr>Абстрактні фабрики</vt:lpstr>
      <vt:lpstr>Діаграма Абстрактної фабрики</vt:lpstr>
      <vt:lpstr>Переваги та недоліки</vt:lpstr>
      <vt:lpstr>Слід використовувати абстрактні фабрики, якщо…</vt:lpstr>
      <vt:lpstr>Застосування</vt:lpstr>
      <vt:lpstr>Діаграма ієрархії ворогів</vt:lpstr>
      <vt:lpstr>Застосування</vt:lpstr>
      <vt:lpstr>Застосування</vt:lpstr>
      <vt:lpstr>Однак як узагальнити абстрактні фабрики?</vt:lpstr>
      <vt:lpstr>Відповідь знайдемо у Додатку до коду</vt:lpstr>
      <vt:lpstr>Висновок</vt:lpstr>
      <vt:lpstr>Використані джерела</vt:lpstr>
      <vt:lpstr>Трохи поглянемо на код… Дякую за увагу!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Взірці проектування</dc:title>
  <dc:creator>Руслан Зимовець</dc:creator>
  <cp:lastModifiedBy>Руслан Зимовець</cp:lastModifiedBy>
  <cp:revision>101</cp:revision>
  <dcterms:created xsi:type="dcterms:W3CDTF">2023-02-01T06:51:43Z</dcterms:created>
  <dcterms:modified xsi:type="dcterms:W3CDTF">2023-04-22T00:46:23Z</dcterms:modified>
</cp:coreProperties>
</file>